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68" r:id="rId2"/>
    <p:sldId id="269" r:id="rId3"/>
    <p:sldId id="291" r:id="rId4"/>
    <p:sldId id="290" r:id="rId5"/>
    <p:sldId id="294" r:id="rId6"/>
    <p:sldId id="266" r:id="rId7"/>
    <p:sldId id="267" r:id="rId8"/>
    <p:sldId id="274" r:id="rId9"/>
    <p:sldId id="271" r:id="rId10"/>
    <p:sldId id="275" r:id="rId11"/>
    <p:sldId id="295" r:id="rId12"/>
    <p:sldId id="272" r:id="rId13"/>
    <p:sldId id="273" r:id="rId14"/>
    <p:sldId id="296" r:id="rId15"/>
    <p:sldId id="276" r:id="rId16"/>
    <p:sldId id="277" r:id="rId17"/>
    <p:sldId id="278" r:id="rId18"/>
    <p:sldId id="279" r:id="rId19"/>
    <p:sldId id="280" r:id="rId20"/>
    <p:sldId id="281" r:id="rId21"/>
    <p:sldId id="282" r:id="rId22"/>
    <p:sldId id="283" r:id="rId23"/>
    <p:sldId id="284" r:id="rId24"/>
    <p:sldId id="285" r:id="rId25"/>
    <p:sldId id="286" r:id="rId26"/>
    <p:sldId id="287" r:id="rId27"/>
    <p:sldId id="288" r:id="rId28"/>
    <p:sldId id="289"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32" d="100"/>
          <a:sy n="132" d="100"/>
        </p:scale>
        <p:origin x="-174"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634BF18-1B9A-4E49-9D10-0F43C704E762}" type="datetimeFigureOut">
              <a:rPr lang="en-US" smtClean="0"/>
              <a:t>3/1/2012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464928F-CE1F-4A76-A7B7-C0296376C78E}" type="slidenum">
              <a:rPr lang="en-US" smtClean="0"/>
              <a:t>‹#›</a:t>
            </a:fld>
            <a:endParaRPr lang="en-US"/>
          </a:p>
        </p:txBody>
      </p:sp>
    </p:spTree>
    <p:extLst>
      <p:ext uri="{BB962C8B-B14F-4D97-AF65-F5344CB8AC3E}">
        <p14:creationId xmlns:p14="http://schemas.microsoft.com/office/powerpoint/2010/main" val="31399459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defTabSz="457200" eaLnBrk="0" hangingPunct="0">
              <a:defRPr>
                <a:solidFill>
                  <a:schemeClr val="tx1"/>
                </a:solidFill>
                <a:latin typeface="Arial" charset="0"/>
                <a:cs typeface="Arial" charset="0"/>
              </a:defRPr>
            </a:lvl1pPr>
            <a:lvl2pPr marL="742950" indent="-285750" defTabSz="457200" eaLnBrk="0" hangingPunct="0">
              <a:defRPr>
                <a:solidFill>
                  <a:schemeClr val="tx1"/>
                </a:solidFill>
                <a:latin typeface="Arial" charset="0"/>
                <a:cs typeface="Arial" charset="0"/>
              </a:defRPr>
            </a:lvl2pPr>
            <a:lvl3pPr marL="1143000" indent="-228600" defTabSz="457200" eaLnBrk="0" hangingPunct="0">
              <a:defRPr>
                <a:solidFill>
                  <a:schemeClr val="tx1"/>
                </a:solidFill>
                <a:latin typeface="Arial" charset="0"/>
                <a:cs typeface="Arial" charset="0"/>
              </a:defRPr>
            </a:lvl3pPr>
            <a:lvl4pPr marL="1600200" indent="-228600" defTabSz="457200" eaLnBrk="0" hangingPunct="0">
              <a:defRPr>
                <a:solidFill>
                  <a:schemeClr val="tx1"/>
                </a:solidFill>
                <a:latin typeface="Arial" charset="0"/>
                <a:cs typeface="Arial" charset="0"/>
              </a:defRPr>
            </a:lvl4pPr>
            <a:lvl5pPr marL="2057400" indent="-228600" defTabSz="457200" eaLnBrk="0" hangingPunct="0">
              <a:defRPr>
                <a:solidFill>
                  <a:schemeClr val="tx1"/>
                </a:solidFill>
                <a:latin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cs typeface="Arial" charset="0"/>
              </a:defRPr>
            </a:lvl9pPr>
          </a:lstStyle>
          <a:p>
            <a:pPr algn="r" eaLnBrk="1" hangingPunct="1"/>
            <a:fld id="{0E989F5D-55C3-4544-82D7-35C9E597347A}" type="slidenum">
              <a:rPr lang="en-US" sz="1200">
                <a:ea typeface="MS PGothic" pitchFamily="34" charset="-128"/>
              </a:rPr>
              <a:pPr algn="r" eaLnBrk="1" hangingPunct="1"/>
              <a:t>4</a:t>
            </a:fld>
            <a:endParaRPr lang="en-US" sz="1200">
              <a:ea typeface="MS PGothic" pitchFamily="34" charset="-128"/>
            </a:endParaRPr>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57200" eaLnBrk="1" hangingPunct="1">
              <a:spcBef>
                <a:spcPct val="0"/>
              </a:spcBef>
            </a:pPr>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defTabSz="457200" eaLnBrk="0" hangingPunct="0">
              <a:defRPr>
                <a:solidFill>
                  <a:schemeClr val="tx1"/>
                </a:solidFill>
                <a:latin typeface="Arial" charset="0"/>
                <a:cs typeface="Arial" charset="0"/>
              </a:defRPr>
            </a:lvl1pPr>
            <a:lvl2pPr marL="742950" indent="-285750" defTabSz="457200" eaLnBrk="0" hangingPunct="0">
              <a:defRPr>
                <a:solidFill>
                  <a:schemeClr val="tx1"/>
                </a:solidFill>
                <a:latin typeface="Arial" charset="0"/>
                <a:cs typeface="Arial" charset="0"/>
              </a:defRPr>
            </a:lvl2pPr>
            <a:lvl3pPr marL="1143000" indent="-228600" defTabSz="457200" eaLnBrk="0" hangingPunct="0">
              <a:defRPr>
                <a:solidFill>
                  <a:schemeClr val="tx1"/>
                </a:solidFill>
                <a:latin typeface="Arial" charset="0"/>
                <a:cs typeface="Arial" charset="0"/>
              </a:defRPr>
            </a:lvl3pPr>
            <a:lvl4pPr marL="1600200" indent="-228600" defTabSz="457200" eaLnBrk="0" hangingPunct="0">
              <a:defRPr>
                <a:solidFill>
                  <a:schemeClr val="tx1"/>
                </a:solidFill>
                <a:latin typeface="Arial" charset="0"/>
                <a:cs typeface="Arial" charset="0"/>
              </a:defRPr>
            </a:lvl4pPr>
            <a:lvl5pPr marL="2057400" indent="-228600" defTabSz="457200" eaLnBrk="0" hangingPunct="0">
              <a:defRPr>
                <a:solidFill>
                  <a:schemeClr val="tx1"/>
                </a:solidFill>
                <a:latin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cs typeface="Arial" charset="0"/>
              </a:defRPr>
            </a:lvl9pPr>
          </a:lstStyle>
          <a:p>
            <a:pPr algn="r" eaLnBrk="1" hangingPunct="1"/>
            <a:fld id="{0E989F5D-55C3-4544-82D7-35C9E597347A}" type="slidenum">
              <a:rPr lang="en-US" sz="1200">
                <a:ea typeface="MS PGothic" pitchFamily="34" charset="-128"/>
              </a:rPr>
              <a:pPr algn="r" eaLnBrk="1" hangingPunct="1"/>
              <a:t>5</a:t>
            </a:fld>
            <a:endParaRPr lang="en-US" sz="1200">
              <a:ea typeface="MS PGothic" pitchFamily="34" charset="-128"/>
            </a:endParaRPr>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57200" eaLnBrk="1" hangingPunct="1">
              <a:spcBef>
                <a:spcPct val="0"/>
              </a:spcBef>
            </a:pPr>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EC917DF-471D-4027-B613-BC2A2AAE1F55}" type="datetimeFigureOut">
              <a:rPr lang="en-US" smtClean="0"/>
              <a:t>3/1/2012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E7F132-E6A0-47B4-919F-CFAA8518E62E}" type="slidenum">
              <a:rPr lang="en-US" smtClean="0"/>
              <a:t>‹#›</a:t>
            </a:fld>
            <a:endParaRPr lang="en-US"/>
          </a:p>
        </p:txBody>
      </p:sp>
    </p:spTree>
    <p:extLst>
      <p:ext uri="{BB962C8B-B14F-4D97-AF65-F5344CB8AC3E}">
        <p14:creationId xmlns:p14="http://schemas.microsoft.com/office/powerpoint/2010/main" val="22616090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EC917DF-471D-4027-B613-BC2A2AAE1F55}" type="datetimeFigureOut">
              <a:rPr lang="en-US" smtClean="0"/>
              <a:t>3/1/2012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E7F132-E6A0-47B4-919F-CFAA8518E62E}" type="slidenum">
              <a:rPr lang="en-US" smtClean="0"/>
              <a:t>‹#›</a:t>
            </a:fld>
            <a:endParaRPr lang="en-US"/>
          </a:p>
        </p:txBody>
      </p:sp>
    </p:spTree>
    <p:extLst>
      <p:ext uri="{BB962C8B-B14F-4D97-AF65-F5344CB8AC3E}">
        <p14:creationId xmlns:p14="http://schemas.microsoft.com/office/powerpoint/2010/main" val="36771447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EC917DF-471D-4027-B613-BC2A2AAE1F55}" type="datetimeFigureOut">
              <a:rPr lang="en-US" smtClean="0"/>
              <a:t>3/1/2012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E7F132-E6A0-47B4-919F-CFAA8518E62E}" type="slidenum">
              <a:rPr lang="en-US" smtClean="0"/>
              <a:t>‹#›</a:t>
            </a:fld>
            <a:endParaRPr lang="en-US"/>
          </a:p>
        </p:txBody>
      </p:sp>
    </p:spTree>
    <p:extLst>
      <p:ext uri="{BB962C8B-B14F-4D97-AF65-F5344CB8AC3E}">
        <p14:creationId xmlns:p14="http://schemas.microsoft.com/office/powerpoint/2010/main" val="36354677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EC917DF-471D-4027-B613-BC2A2AAE1F55}" type="datetimeFigureOut">
              <a:rPr lang="en-US" smtClean="0"/>
              <a:t>3/1/2012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E7F132-E6A0-47B4-919F-CFAA8518E62E}" type="slidenum">
              <a:rPr lang="en-US" smtClean="0"/>
              <a:t>‹#›</a:t>
            </a:fld>
            <a:endParaRPr lang="en-US"/>
          </a:p>
        </p:txBody>
      </p:sp>
    </p:spTree>
    <p:extLst>
      <p:ext uri="{BB962C8B-B14F-4D97-AF65-F5344CB8AC3E}">
        <p14:creationId xmlns:p14="http://schemas.microsoft.com/office/powerpoint/2010/main" val="39875130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EC917DF-471D-4027-B613-BC2A2AAE1F55}" type="datetimeFigureOut">
              <a:rPr lang="en-US" smtClean="0"/>
              <a:t>3/1/2012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1E7F132-E6A0-47B4-919F-CFAA8518E62E}" type="slidenum">
              <a:rPr lang="en-US" smtClean="0"/>
              <a:t>‹#›</a:t>
            </a:fld>
            <a:endParaRPr lang="en-US"/>
          </a:p>
        </p:txBody>
      </p:sp>
    </p:spTree>
    <p:extLst>
      <p:ext uri="{BB962C8B-B14F-4D97-AF65-F5344CB8AC3E}">
        <p14:creationId xmlns:p14="http://schemas.microsoft.com/office/powerpoint/2010/main" val="13999534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EC917DF-471D-4027-B613-BC2A2AAE1F55}" type="datetimeFigureOut">
              <a:rPr lang="en-US" smtClean="0"/>
              <a:t>3/1/2012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1E7F132-E6A0-47B4-919F-CFAA8518E62E}" type="slidenum">
              <a:rPr lang="en-US" smtClean="0"/>
              <a:t>‹#›</a:t>
            </a:fld>
            <a:endParaRPr lang="en-US"/>
          </a:p>
        </p:txBody>
      </p:sp>
    </p:spTree>
    <p:extLst>
      <p:ext uri="{BB962C8B-B14F-4D97-AF65-F5344CB8AC3E}">
        <p14:creationId xmlns:p14="http://schemas.microsoft.com/office/powerpoint/2010/main" val="28932522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C917DF-471D-4027-B613-BC2A2AAE1F55}" type="datetimeFigureOut">
              <a:rPr lang="en-US" smtClean="0"/>
              <a:t>3/1/2012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1E7F132-E6A0-47B4-919F-CFAA8518E62E}" type="slidenum">
              <a:rPr lang="en-US" smtClean="0"/>
              <a:t>‹#›</a:t>
            </a:fld>
            <a:endParaRPr lang="en-US"/>
          </a:p>
        </p:txBody>
      </p:sp>
    </p:spTree>
    <p:extLst>
      <p:ext uri="{BB962C8B-B14F-4D97-AF65-F5344CB8AC3E}">
        <p14:creationId xmlns:p14="http://schemas.microsoft.com/office/powerpoint/2010/main" val="36033185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EC917DF-471D-4027-B613-BC2A2AAE1F55}" type="datetimeFigureOut">
              <a:rPr lang="en-US" smtClean="0"/>
              <a:t>3/1/2012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E7F132-E6A0-47B4-919F-CFAA8518E62E}" type="slidenum">
              <a:rPr lang="en-US" smtClean="0"/>
              <a:t>‹#›</a:t>
            </a:fld>
            <a:endParaRPr lang="en-US"/>
          </a:p>
        </p:txBody>
      </p:sp>
    </p:spTree>
    <p:extLst>
      <p:ext uri="{BB962C8B-B14F-4D97-AF65-F5344CB8AC3E}">
        <p14:creationId xmlns:p14="http://schemas.microsoft.com/office/powerpoint/2010/main" val="10834559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EC917DF-471D-4027-B613-BC2A2AAE1F55}" type="datetimeFigureOut">
              <a:rPr lang="en-US" smtClean="0"/>
              <a:t>3/1/2012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E7F132-E6A0-47B4-919F-CFAA8518E62E}" type="slidenum">
              <a:rPr lang="en-US" smtClean="0"/>
              <a:t>‹#›</a:t>
            </a:fld>
            <a:endParaRPr lang="en-US"/>
          </a:p>
        </p:txBody>
      </p:sp>
    </p:spTree>
    <p:extLst>
      <p:ext uri="{BB962C8B-B14F-4D97-AF65-F5344CB8AC3E}">
        <p14:creationId xmlns:p14="http://schemas.microsoft.com/office/powerpoint/2010/main" val="13465218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EC917DF-471D-4027-B613-BC2A2AAE1F55}" type="datetimeFigureOut">
              <a:rPr lang="en-US" smtClean="0"/>
              <a:t>3/1/2012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E7F132-E6A0-47B4-919F-CFAA8518E62E}" type="slidenum">
              <a:rPr lang="en-US" smtClean="0"/>
              <a:t>‹#›</a:t>
            </a:fld>
            <a:endParaRPr lang="en-US"/>
          </a:p>
        </p:txBody>
      </p:sp>
    </p:spTree>
    <p:extLst>
      <p:ext uri="{BB962C8B-B14F-4D97-AF65-F5344CB8AC3E}">
        <p14:creationId xmlns:p14="http://schemas.microsoft.com/office/powerpoint/2010/main" val="6308986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EC917DF-471D-4027-B613-BC2A2AAE1F55}" type="datetimeFigureOut">
              <a:rPr lang="en-US" smtClean="0"/>
              <a:t>3/1/2012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E7F132-E6A0-47B4-919F-CFAA8518E62E}" type="slidenum">
              <a:rPr lang="en-US" smtClean="0"/>
              <a:t>‹#›</a:t>
            </a:fld>
            <a:endParaRPr lang="en-US"/>
          </a:p>
        </p:txBody>
      </p:sp>
    </p:spTree>
    <p:extLst>
      <p:ext uri="{BB962C8B-B14F-4D97-AF65-F5344CB8AC3E}">
        <p14:creationId xmlns:p14="http://schemas.microsoft.com/office/powerpoint/2010/main" val="33017814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C917DF-471D-4027-B613-BC2A2AAE1F55}" type="datetimeFigureOut">
              <a:rPr lang="en-US" smtClean="0"/>
              <a:t>3/1/2012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E7F132-E6A0-47B4-919F-CFAA8518E62E}" type="slidenum">
              <a:rPr lang="en-US" smtClean="0"/>
              <a:t>‹#›</a:t>
            </a:fld>
            <a:endParaRPr lang="en-US"/>
          </a:p>
        </p:txBody>
      </p:sp>
    </p:spTree>
    <p:extLst>
      <p:ext uri="{BB962C8B-B14F-4D97-AF65-F5344CB8AC3E}">
        <p14:creationId xmlns:p14="http://schemas.microsoft.com/office/powerpoint/2010/main" val="273030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rtlCol="0">
            <a:normAutofit fontScale="90000"/>
          </a:bodyPr>
          <a:lstStyle/>
          <a:p>
            <a:pPr eaLnBrk="1" fontAlgn="auto" hangingPunct="1">
              <a:spcAft>
                <a:spcPts val="0"/>
              </a:spcAft>
              <a:defRPr/>
            </a:pPr>
            <a:r>
              <a:rPr lang="sv-SE" dirty="0" err="1" smtClean="0"/>
              <a:t>Development</a:t>
            </a:r>
            <a:r>
              <a:rPr lang="sv-SE" dirty="0" smtClean="0"/>
              <a:t> </a:t>
            </a:r>
            <a:r>
              <a:rPr lang="sv-SE" dirty="0" err="1" smtClean="0"/>
              <a:t>Economics</a:t>
            </a:r>
            <a:r>
              <a:rPr lang="sv-SE" dirty="0" smtClean="0"/>
              <a:t> </a:t>
            </a:r>
            <a:br>
              <a:rPr lang="sv-SE" dirty="0" smtClean="0"/>
            </a:br>
            <a:r>
              <a:rPr lang="sv-SE" dirty="0" smtClean="0"/>
              <a:t>ECON 4915 </a:t>
            </a:r>
            <a:br>
              <a:rPr lang="sv-SE" dirty="0" smtClean="0"/>
            </a:br>
            <a:r>
              <a:rPr lang="sv-SE" dirty="0" err="1" smtClean="0"/>
              <a:t>Lecture</a:t>
            </a:r>
            <a:r>
              <a:rPr lang="sv-SE" dirty="0" smtClean="0"/>
              <a:t> 6</a:t>
            </a:r>
            <a:br>
              <a:rPr lang="sv-SE" dirty="0" smtClean="0"/>
            </a:br>
            <a:endParaRPr lang="en-US" dirty="0"/>
          </a:p>
        </p:txBody>
      </p:sp>
      <p:sp>
        <p:nvSpPr>
          <p:cNvPr id="2051" name="Subtitle 2"/>
          <p:cNvSpPr>
            <a:spLocks noGrp="1"/>
          </p:cNvSpPr>
          <p:nvPr>
            <p:ph type="subTitle" idx="1"/>
          </p:nvPr>
        </p:nvSpPr>
        <p:spPr>
          <a:xfrm>
            <a:off x="1403350" y="3500438"/>
            <a:ext cx="6400800" cy="1752600"/>
          </a:xfrm>
        </p:spPr>
        <p:txBody>
          <a:bodyPr/>
          <a:lstStyle/>
          <a:p>
            <a:pPr eaLnBrk="1" hangingPunct="1"/>
            <a:r>
              <a:rPr lang="sv-SE" smtClean="0">
                <a:solidFill>
                  <a:srgbClr val="898989"/>
                </a:solidFill>
              </a:rPr>
              <a:t>Andreas Kotsadam</a:t>
            </a:r>
            <a:endParaRPr lang="en-US" smtClean="0">
              <a:solidFill>
                <a:srgbClr val="898989"/>
              </a:solidFill>
            </a:endParaRPr>
          </a:p>
          <a:p>
            <a:pPr eaLnBrk="1" hangingPunct="1"/>
            <a:endParaRPr lang="en-US" smtClean="0">
              <a:solidFill>
                <a:srgbClr val="898989"/>
              </a:solidFill>
            </a:endParaRPr>
          </a:p>
        </p:txBody>
      </p:sp>
    </p:spTree>
    <p:extLst>
      <p:ext uri="{BB962C8B-B14F-4D97-AF65-F5344CB8AC3E}">
        <p14:creationId xmlns:p14="http://schemas.microsoft.com/office/powerpoint/2010/main" val="205617329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p:txBody>
          <a:bodyPr/>
          <a:lstStyle/>
          <a:p>
            <a:pPr eaLnBrk="1" hangingPunct="1"/>
            <a:r>
              <a:rPr lang="sv-SE" smtClean="0"/>
              <a:t>Outline</a:t>
            </a:r>
            <a:endParaRPr lang="en-US" smtClean="0"/>
          </a:p>
        </p:txBody>
      </p:sp>
      <p:sp>
        <p:nvSpPr>
          <p:cNvPr id="3075" name="Content Placeholder 2"/>
          <p:cNvSpPr>
            <a:spLocks noGrp="1"/>
          </p:cNvSpPr>
          <p:nvPr>
            <p:ph idx="1"/>
          </p:nvPr>
        </p:nvSpPr>
        <p:spPr/>
        <p:txBody>
          <a:bodyPr/>
          <a:lstStyle/>
          <a:p>
            <a:pPr eaLnBrk="1" hangingPunct="1"/>
            <a:r>
              <a:rPr lang="sv-SE" dirty="0" err="1" smtClean="0"/>
              <a:t>Updated</a:t>
            </a:r>
            <a:r>
              <a:rPr lang="sv-SE" dirty="0" smtClean="0"/>
              <a:t> </a:t>
            </a:r>
            <a:r>
              <a:rPr lang="sv-SE" dirty="0" err="1" smtClean="0"/>
              <a:t>reading</a:t>
            </a:r>
            <a:r>
              <a:rPr lang="sv-SE" dirty="0" smtClean="0"/>
              <a:t> plan and </a:t>
            </a:r>
            <a:r>
              <a:rPr lang="sv-SE" dirty="0" err="1" smtClean="0"/>
              <a:t>some</a:t>
            </a:r>
            <a:r>
              <a:rPr lang="sv-SE" dirty="0" smtClean="0"/>
              <a:t> information.</a:t>
            </a:r>
          </a:p>
          <a:p>
            <a:pPr eaLnBrk="1" hangingPunct="1"/>
            <a:r>
              <a:rPr lang="sv-SE" dirty="0" err="1" smtClean="0"/>
              <a:t>Recap</a:t>
            </a:r>
            <a:r>
              <a:rPr lang="sv-SE" dirty="0" smtClean="0"/>
              <a:t> </a:t>
            </a:r>
            <a:r>
              <a:rPr lang="sv-SE" dirty="0" err="1" smtClean="0"/>
              <a:t>of</a:t>
            </a:r>
            <a:r>
              <a:rPr lang="sv-SE" dirty="0" smtClean="0"/>
              <a:t> </a:t>
            </a:r>
            <a:r>
              <a:rPr lang="sv-SE" dirty="0" err="1" smtClean="0"/>
              <a:t>empirical</a:t>
            </a:r>
            <a:r>
              <a:rPr lang="sv-SE" dirty="0" smtClean="0"/>
              <a:t> </a:t>
            </a:r>
            <a:r>
              <a:rPr lang="sv-SE" dirty="0" err="1" smtClean="0"/>
              <a:t>methods</a:t>
            </a:r>
            <a:r>
              <a:rPr lang="sv-SE" dirty="0" smtClean="0"/>
              <a:t>.</a:t>
            </a:r>
          </a:p>
          <a:p>
            <a:pPr eaLnBrk="1" hangingPunct="1"/>
            <a:r>
              <a:rPr lang="en-US" dirty="0" smtClean="0"/>
              <a:t>Possible exam question on insurance and recap from insurance lecture.</a:t>
            </a:r>
          </a:p>
          <a:p>
            <a:pPr eaLnBrk="1" hangingPunct="1"/>
            <a:r>
              <a:rPr lang="sv-SE" dirty="0" err="1" smtClean="0"/>
              <a:t>Natural</a:t>
            </a:r>
            <a:r>
              <a:rPr lang="sv-SE" dirty="0" smtClean="0"/>
              <a:t> </a:t>
            </a:r>
            <a:r>
              <a:rPr lang="sv-SE" dirty="0" err="1" smtClean="0"/>
              <a:t>resources</a:t>
            </a:r>
            <a:r>
              <a:rPr lang="sv-SE" dirty="0" smtClean="0"/>
              <a:t>.</a:t>
            </a:r>
            <a:endParaRPr lang="en-US" dirty="0" smtClean="0"/>
          </a:p>
          <a:p>
            <a:pPr lvl="2" eaLnBrk="1" hangingPunct="1">
              <a:lnSpc>
                <a:spcPct val="90000"/>
              </a:lnSpc>
              <a:spcBef>
                <a:spcPct val="0"/>
              </a:spcBef>
              <a:spcAft>
                <a:spcPts val="600"/>
              </a:spcAft>
              <a:buFontTx/>
              <a:buNone/>
            </a:pPr>
            <a:endParaRPr lang="en-US" dirty="0" smtClean="0"/>
          </a:p>
          <a:p>
            <a:pPr eaLnBrk="1" hangingPunct="1">
              <a:buFontTx/>
              <a:buNone/>
            </a:pPr>
            <a:endParaRPr lang="en-US" dirty="0" smtClean="0"/>
          </a:p>
          <a:p>
            <a:pPr eaLnBrk="1" hangingPunct="1"/>
            <a:endParaRPr lang="en-US" dirty="0" smtClean="0"/>
          </a:p>
          <a:p>
            <a:pPr eaLnBrk="1" hangingPunct="1"/>
            <a:endParaRPr lang="en-US" dirty="0" smtClean="0"/>
          </a:p>
          <a:p>
            <a:pPr eaLnBrk="1" hangingPunct="1"/>
            <a:endParaRPr lang="en-US" dirty="0" smtClean="0"/>
          </a:p>
          <a:p>
            <a:pPr eaLnBrk="1" hangingPunct="1">
              <a:buFontTx/>
              <a:buNone/>
            </a:pPr>
            <a:endParaRPr lang="sv-SE" dirty="0" smtClean="0"/>
          </a:p>
        </p:txBody>
      </p:sp>
    </p:spTree>
    <p:extLst>
      <p:ext uri="{BB962C8B-B14F-4D97-AF65-F5344CB8AC3E}">
        <p14:creationId xmlns:p14="http://schemas.microsoft.com/office/powerpoint/2010/main" val="117825546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sv-SE"/>
              <a:t>Updated lecture plan etc.</a:t>
            </a:r>
            <a:endParaRPr lang="nb-NO"/>
          </a:p>
        </p:txBody>
      </p:sp>
      <p:sp>
        <p:nvSpPr>
          <p:cNvPr id="3075" name="Rectangle 3"/>
          <p:cNvSpPr>
            <a:spLocks noGrp="1" noChangeArrowheads="1"/>
          </p:cNvSpPr>
          <p:nvPr>
            <p:ph type="body" idx="1"/>
          </p:nvPr>
        </p:nvSpPr>
        <p:spPr/>
        <p:txBody>
          <a:bodyPr>
            <a:normAutofit fontScale="92500" lnSpcReduction="10000"/>
          </a:bodyPr>
          <a:lstStyle/>
          <a:p>
            <a:r>
              <a:rPr lang="en-US" altLang="zh-CN" b="1" dirty="0">
                <a:ea typeface="宋体" charset="-122"/>
              </a:rPr>
              <a:t>Notes from lecture </a:t>
            </a:r>
            <a:r>
              <a:rPr lang="en-US" altLang="zh-CN" b="1" dirty="0" smtClean="0">
                <a:ea typeface="宋体" charset="-122"/>
              </a:rPr>
              <a:t>5 and seminar presentations </a:t>
            </a:r>
            <a:r>
              <a:rPr lang="en-US" altLang="zh-CN" b="1" dirty="0">
                <a:ea typeface="宋体" charset="-122"/>
              </a:rPr>
              <a:t>are on the web. </a:t>
            </a:r>
          </a:p>
          <a:p>
            <a:r>
              <a:rPr lang="en-US" altLang="zh-CN" b="1" dirty="0">
                <a:ea typeface="宋体" charset="-122"/>
              </a:rPr>
              <a:t>New lecture plan:</a:t>
            </a:r>
          </a:p>
          <a:p>
            <a:pPr>
              <a:buFontTx/>
              <a:buNone/>
            </a:pPr>
            <a:r>
              <a:rPr lang="en-US" altLang="zh-CN" dirty="0">
                <a:ea typeface="宋体" charset="-122"/>
              </a:rPr>
              <a:t>Lecture </a:t>
            </a:r>
            <a:r>
              <a:rPr lang="en-US" altLang="zh-CN" dirty="0">
                <a:solidFill>
                  <a:srgbClr val="FF0000"/>
                </a:solidFill>
                <a:ea typeface="宋体" charset="-122"/>
              </a:rPr>
              <a:t>8</a:t>
            </a:r>
            <a:r>
              <a:rPr lang="en-US" altLang="zh-CN" dirty="0">
                <a:ea typeface="宋体" charset="-122"/>
              </a:rPr>
              <a:t>: Development and inequality </a:t>
            </a:r>
            <a:r>
              <a:rPr lang="en-US" altLang="zh-CN" b="1" dirty="0" smtClean="0">
                <a:solidFill>
                  <a:srgbClr val="FF0000"/>
                </a:solidFill>
                <a:ea typeface="宋体" charset="-122"/>
              </a:rPr>
              <a:t>GRY</a:t>
            </a:r>
            <a:endParaRPr lang="en-US" altLang="zh-CN" b="1" dirty="0">
              <a:solidFill>
                <a:srgbClr val="FF0000"/>
              </a:solidFill>
              <a:ea typeface="宋体" charset="-122"/>
            </a:endParaRPr>
          </a:p>
          <a:p>
            <a:pPr>
              <a:buFontTx/>
              <a:buNone/>
            </a:pPr>
            <a:r>
              <a:rPr lang="en-US" altLang="zh-CN" dirty="0">
                <a:ea typeface="宋体" charset="-122"/>
              </a:rPr>
              <a:t>Ray </a:t>
            </a:r>
            <a:r>
              <a:rPr lang="en-US" altLang="zh-CN" dirty="0" err="1">
                <a:ea typeface="宋体" charset="-122"/>
              </a:rPr>
              <a:t>Ch</a:t>
            </a:r>
            <a:r>
              <a:rPr lang="en-US" altLang="zh-CN" dirty="0">
                <a:ea typeface="宋体" charset="-122"/>
              </a:rPr>
              <a:t> 7; </a:t>
            </a:r>
            <a:r>
              <a:rPr lang="en-US" altLang="zh-CN" b="1" dirty="0" err="1" smtClean="0">
                <a:solidFill>
                  <a:srgbClr val="FF0000"/>
                </a:solidFill>
                <a:ea typeface="宋体" charset="-122"/>
              </a:rPr>
              <a:t>Galor</a:t>
            </a:r>
            <a:endParaRPr lang="en-US" altLang="zh-CN" b="1" dirty="0" smtClean="0">
              <a:solidFill>
                <a:srgbClr val="FF0000"/>
              </a:solidFill>
              <a:ea typeface="宋体" charset="-122"/>
            </a:endParaRPr>
          </a:p>
          <a:p>
            <a:pPr>
              <a:buFontTx/>
              <a:buNone/>
            </a:pPr>
            <a:endParaRPr lang="sv-SE" altLang="zh-CN" b="1" dirty="0" smtClean="0">
              <a:solidFill>
                <a:srgbClr val="FF0000"/>
              </a:solidFill>
              <a:ea typeface="宋体" charset="-122"/>
            </a:endParaRPr>
          </a:p>
          <a:p>
            <a:pPr>
              <a:buFontTx/>
              <a:buNone/>
            </a:pPr>
            <a:endParaRPr lang="en-US" altLang="zh-CN" b="1" dirty="0">
              <a:solidFill>
                <a:srgbClr val="FF0000"/>
              </a:solidFill>
              <a:ea typeface="宋体" charset="-122"/>
            </a:endParaRPr>
          </a:p>
          <a:p>
            <a:pPr>
              <a:buFontTx/>
              <a:buNone/>
            </a:pPr>
            <a:r>
              <a:rPr lang="en-US" altLang="zh-CN" dirty="0">
                <a:ea typeface="宋体" charset="-122"/>
              </a:rPr>
              <a:t>Lecture </a:t>
            </a:r>
            <a:r>
              <a:rPr lang="en-US" altLang="zh-CN" dirty="0">
                <a:solidFill>
                  <a:srgbClr val="FF0000"/>
                </a:solidFill>
                <a:ea typeface="宋体" charset="-122"/>
              </a:rPr>
              <a:t>9</a:t>
            </a:r>
            <a:r>
              <a:rPr lang="en-US" altLang="zh-CN" dirty="0">
                <a:ea typeface="宋体" charset="-122"/>
              </a:rPr>
              <a:t>: Political and cultural change</a:t>
            </a:r>
          </a:p>
          <a:p>
            <a:pPr>
              <a:buFontTx/>
              <a:buNone/>
            </a:pPr>
            <a:r>
              <a:rPr lang="en-US" altLang="zh-CN" dirty="0" err="1">
                <a:ea typeface="宋体" charset="-122"/>
              </a:rPr>
              <a:t>Beaman</a:t>
            </a:r>
            <a:r>
              <a:rPr lang="en-US" altLang="zh-CN" dirty="0">
                <a:ea typeface="宋体" charset="-122"/>
              </a:rPr>
              <a:t> et al.; Jensen and Oster</a:t>
            </a:r>
            <a:endParaRPr lang="nb-NO" dirty="0"/>
          </a:p>
        </p:txBody>
      </p:sp>
      <p:sp>
        <p:nvSpPr>
          <p:cNvPr id="13" name="Up-Down Arrow 12"/>
          <p:cNvSpPr/>
          <p:nvPr/>
        </p:nvSpPr>
        <p:spPr>
          <a:xfrm>
            <a:off x="3779912" y="3717032"/>
            <a:ext cx="484632" cy="1216152"/>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48380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3"/>
          <p:cNvSpPr>
            <a:spLocks noGrp="1" noChangeArrowheads="1"/>
          </p:cNvSpPr>
          <p:nvPr>
            <p:ph type="title" idx="4294967295"/>
          </p:nvPr>
        </p:nvSpPr>
        <p:spPr/>
        <p:txBody>
          <a:bodyPr>
            <a:normAutofit/>
          </a:bodyPr>
          <a:lstStyle/>
          <a:p>
            <a:r>
              <a:rPr lang="sv-SE" dirty="0" err="1"/>
              <a:t>Recap</a:t>
            </a:r>
            <a:r>
              <a:rPr lang="sv-SE" dirty="0"/>
              <a:t> </a:t>
            </a:r>
            <a:r>
              <a:rPr lang="sv-SE" dirty="0" err="1"/>
              <a:t>of</a:t>
            </a:r>
            <a:r>
              <a:rPr lang="sv-SE" dirty="0"/>
              <a:t> </a:t>
            </a:r>
            <a:r>
              <a:rPr lang="sv-SE" dirty="0" err="1"/>
              <a:t>empirical</a:t>
            </a:r>
            <a:r>
              <a:rPr lang="sv-SE" dirty="0"/>
              <a:t> </a:t>
            </a:r>
            <a:r>
              <a:rPr lang="sv-SE" dirty="0" err="1"/>
              <a:t>methods</a:t>
            </a:r>
            <a:r>
              <a:rPr lang="sv-SE" dirty="0" smtClean="0"/>
              <a:t>.</a:t>
            </a:r>
            <a:endParaRPr lang="en-US" dirty="0" smtClean="0"/>
          </a:p>
        </p:txBody>
      </p:sp>
      <p:sp>
        <p:nvSpPr>
          <p:cNvPr id="72707" name="Rectangle 2"/>
          <p:cNvSpPr>
            <a:spLocks noGrp="1" noChangeArrowheads="1"/>
          </p:cNvSpPr>
          <p:nvPr>
            <p:ph type="body" idx="4294967295"/>
          </p:nvPr>
        </p:nvSpPr>
        <p:spPr/>
        <p:txBody>
          <a:bodyPr/>
          <a:lstStyle/>
          <a:p>
            <a:pPr eaLnBrk="1" hangingPunct="1"/>
            <a:r>
              <a:rPr lang="en-US" dirty="0" smtClean="0"/>
              <a:t>Randomization requires minimal assumptions. </a:t>
            </a:r>
          </a:p>
          <a:p>
            <a:pPr eaLnBrk="1" hangingPunct="1"/>
            <a:r>
              <a:rPr lang="en-US" dirty="0" smtClean="0"/>
              <a:t>Non-experimental methods require assumptions that must be carefully assessed.</a:t>
            </a:r>
          </a:p>
          <a:p>
            <a:pPr eaLnBrk="1" hangingPunct="1"/>
            <a:r>
              <a:rPr lang="en-US" dirty="0" smtClean="0"/>
              <a:t>These assumptions cannot be proven so they must be very well argued.</a:t>
            </a:r>
          </a:p>
        </p:txBody>
      </p:sp>
      <p:sp>
        <p:nvSpPr>
          <p:cNvPr id="72708" name="Slide Number Placeholder 4"/>
          <p:cNvSpPr txBox="1">
            <a:spLocks noGrp="1"/>
          </p:cNvSpPr>
          <p:nvPr/>
        </p:nvSpPr>
        <p:spPr bwMode="auto">
          <a:xfrm>
            <a:off x="3124200" y="6356350"/>
            <a:ext cx="2895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457200" eaLnBrk="0" hangingPunct="0">
              <a:defRPr>
                <a:solidFill>
                  <a:schemeClr val="tx1"/>
                </a:solidFill>
                <a:latin typeface="Arial" charset="0"/>
                <a:cs typeface="Arial" charset="0"/>
              </a:defRPr>
            </a:lvl1pPr>
            <a:lvl2pPr marL="742950" indent="-285750" defTabSz="457200" eaLnBrk="0" hangingPunct="0">
              <a:defRPr>
                <a:solidFill>
                  <a:schemeClr val="tx1"/>
                </a:solidFill>
                <a:latin typeface="Arial" charset="0"/>
                <a:cs typeface="Arial" charset="0"/>
              </a:defRPr>
            </a:lvl2pPr>
            <a:lvl3pPr marL="1143000" indent="-228600" defTabSz="457200" eaLnBrk="0" hangingPunct="0">
              <a:defRPr>
                <a:solidFill>
                  <a:schemeClr val="tx1"/>
                </a:solidFill>
                <a:latin typeface="Arial" charset="0"/>
                <a:cs typeface="Arial" charset="0"/>
              </a:defRPr>
            </a:lvl3pPr>
            <a:lvl4pPr marL="1600200" indent="-228600" defTabSz="457200" eaLnBrk="0" hangingPunct="0">
              <a:defRPr>
                <a:solidFill>
                  <a:schemeClr val="tx1"/>
                </a:solidFill>
                <a:latin typeface="Arial" charset="0"/>
                <a:cs typeface="Arial" charset="0"/>
              </a:defRPr>
            </a:lvl4pPr>
            <a:lvl5pPr marL="2057400" indent="-228600" defTabSz="457200" eaLnBrk="0" hangingPunct="0">
              <a:defRPr>
                <a:solidFill>
                  <a:schemeClr val="tx1"/>
                </a:solidFill>
                <a:latin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cs typeface="Arial" charset="0"/>
              </a:defRPr>
            </a:lvl9pPr>
          </a:lstStyle>
          <a:p>
            <a:pPr algn="ctr" eaLnBrk="1" hangingPunct="1"/>
            <a:fld id="{F74FDFDB-A836-47DA-84D5-78CFC6879F58}" type="slidenum">
              <a:rPr lang="en-US" sz="1200">
                <a:solidFill>
                  <a:srgbClr val="898989"/>
                </a:solidFill>
                <a:latin typeface="Corbel" pitchFamily="34" charset="0"/>
                <a:ea typeface="MS PGothic" pitchFamily="34" charset="-128"/>
              </a:rPr>
              <a:pPr algn="ctr" eaLnBrk="1" hangingPunct="1"/>
              <a:t>4</a:t>
            </a:fld>
            <a:endParaRPr lang="en-US" sz="1200">
              <a:solidFill>
                <a:srgbClr val="898989"/>
              </a:solidFill>
              <a:latin typeface="Corbel" pitchFamily="34" charset="0"/>
              <a:ea typeface="MS PGothic" pitchFamily="34" charset="-128"/>
            </a:endParaRPr>
          </a:p>
        </p:txBody>
      </p:sp>
    </p:spTree>
    <p:extLst>
      <p:ext uri="{BB962C8B-B14F-4D97-AF65-F5344CB8AC3E}">
        <p14:creationId xmlns:p14="http://schemas.microsoft.com/office/powerpoint/2010/main" val="238782332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3"/>
          <p:cNvSpPr>
            <a:spLocks noGrp="1" noChangeArrowheads="1"/>
          </p:cNvSpPr>
          <p:nvPr>
            <p:ph type="title" idx="4294967295"/>
          </p:nvPr>
        </p:nvSpPr>
        <p:spPr/>
        <p:txBody>
          <a:bodyPr>
            <a:normAutofit/>
          </a:bodyPr>
          <a:lstStyle/>
          <a:p>
            <a:r>
              <a:rPr lang="en-US" dirty="0"/>
              <a:t>Some </a:t>
            </a:r>
            <a:r>
              <a:rPr lang="en-US" dirty="0" smtClean="0"/>
              <a:t>important concepts</a:t>
            </a:r>
            <a:r>
              <a:rPr lang="sv-SE" dirty="0" smtClean="0"/>
              <a:t>.</a:t>
            </a:r>
            <a:endParaRPr lang="en-US" dirty="0" smtClean="0"/>
          </a:p>
        </p:txBody>
      </p:sp>
      <p:sp>
        <p:nvSpPr>
          <p:cNvPr id="72707" name="Rectangle 2"/>
          <p:cNvSpPr>
            <a:spLocks noGrp="1" noChangeArrowheads="1"/>
          </p:cNvSpPr>
          <p:nvPr>
            <p:ph type="body" idx="4294967295"/>
          </p:nvPr>
        </p:nvSpPr>
        <p:spPr/>
        <p:txBody>
          <a:bodyPr/>
          <a:lstStyle/>
          <a:p>
            <a:r>
              <a:rPr lang="en-US" dirty="0" smtClean="0"/>
              <a:t>Identification </a:t>
            </a:r>
            <a:r>
              <a:rPr lang="en-US" dirty="0"/>
              <a:t>strategy</a:t>
            </a:r>
          </a:p>
          <a:p>
            <a:r>
              <a:rPr lang="en-US" dirty="0"/>
              <a:t>Reduced form</a:t>
            </a:r>
          </a:p>
          <a:p>
            <a:r>
              <a:rPr lang="en-US" dirty="0"/>
              <a:t>Counterfactual</a:t>
            </a:r>
          </a:p>
          <a:p>
            <a:r>
              <a:rPr lang="en-US" dirty="0"/>
              <a:t>Internal and external validity</a:t>
            </a:r>
          </a:p>
        </p:txBody>
      </p:sp>
      <p:sp>
        <p:nvSpPr>
          <p:cNvPr id="72708" name="Slide Number Placeholder 4"/>
          <p:cNvSpPr txBox="1">
            <a:spLocks noGrp="1"/>
          </p:cNvSpPr>
          <p:nvPr/>
        </p:nvSpPr>
        <p:spPr bwMode="auto">
          <a:xfrm>
            <a:off x="3124200" y="6356350"/>
            <a:ext cx="2895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457200" eaLnBrk="0" hangingPunct="0">
              <a:defRPr>
                <a:solidFill>
                  <a:schemeClr val="tx1"/>
                </a:solidFill>
                <a:latin typeface="Arial" charset="0"/>
                <a:cs typeface="Arial" charset="0"/>
              </a:defRPr>
            </a:lvl1pPr>
            <a:lvl2pPr marL="742950" indent="-285750" defTabSz="457200" eaLnBrk="0" hangingPunct="0">
              <a:defRPr>
                <a:solidFill>
                  <a:schemeClr val="tx1"/>
                </a:solidFill>
                <a:latin typeface="Arial" charset="0"/>
                <a:cs typeface="Arial" charset="0"/>
              </a:defRPr>
            </a:lvl2pPr>
            <a:lvl3pPr marL="1143000" indent="-228600" defTabSz="457200" eaLnBrk="0" hangingPunct="0">
              <a:defRPr>
                <a:solidFill>
                  <a:schemeClr val="tx1"/>
                </a:solidFill>
                <a:latin typeface="Arial" charset="0"/>
                <a:cs typeface="Arial" charset="0"/>
              </a:defRPr>
            </a:lvl3pPr>
            <a:lvl4pPr marL="1600200" indent="-228600" defTabSz="457200" eaLnBrk="0" hangingPunct="0">
              <a:defRPr>
                <a:solidFill>
                  <a:schemeClr val="tx1"/>
                </a:solidFill>
                <a:latin typeface="Arial" charset="0"/>
                <a:cs typeface="Arial" charset="0"/>
              </a:defRPr>
            </a:lvl4pPr>
            <a:lvl5pPr marL="2057400" indent="-228600" defTabSz="457200" eaLnBrk="0" hangingPunct="0">
              <a:defRPr>
                <a:solidFill>
                  <a:schemeClr val="tx1"/>
                </a:solidFill>
                <a:latin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cs typeface="Arial" charset="0"/>
              </a:defRPr>
            </a:lvl9pPr>
          </a:lstStyle>
          <a:p>
            <a:pPr algn="ctr" eaLnBrk="1" hangingPunct="1"/>
            <a:fld id="{F74FDFDB-A836-47DA-84D5-78CFC6879F58}" type="slidenum">
              <a:rPr lang="en-US" sz="1200">
                <a:solidFill>
                  <a:srgbClr val="898989"/>
                </a:solidFill>
                <a:latin typeface="Corbel" pitchFamily="34" charset="0"/>
                <a:ea typeface="MS PGothic" pitchFamily="34" charset="-128"/>
              </a:rPr>
              <a:pPr algn="ctr" eaLnBrk="1" hangingPunct="1"/>
              <a:t>5</a:t>
            </a:fld>
            <a:endParaRPr lang="en-US" sz="1200">
              <a:solidFill>
                <a:srgbClr val="898989"/>
              </a:solidFill>
              <a:latin typeface="Corbel" pitchFamily="34" charset="0"/>
              <a:ea typeface="MS PGothic" pitchFamily="34" charset="-128"/>
            </a:endParaRPr>
          </a:p>
        </p:txBody>
      </p:sp>
    </p:spTree>
    <p:extLst>
      <p:ext uri="{BB962C8B-B14F-4D97-AF65-F5344CB8AC3E}">
        <p14:creationId xmlns:p14="http://schemas.microsoft.com/office/powerpoint/2010/main" val="374350995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le 1"/>
          <p:cNvSpPr>
            <a:spLocks noGrp="1"/>
          </p:cNvSpPr>
          <p:nvPr>
            <p:ph type="title"/>
          </p:nvPr>
        </p:nvSpPr>
        <p:spPr/>
        <p:txBody>
          <a:bodyPr/>
          <a:lstStyle/>
          <a:p>
            <a:pPr eaLnBrk="1" hangingPunct="1"/>
            <a:r>
              <a:rPr lang="sv-SE" smtClean="0"/>
              <a:t>Typical exam question</a:t>
            </a:r>
            <a:endParaRPr lang="en-US" smtClean="0"/>
          </a:p>
        </p:txBody>
      </p:sp>
      <p:sp>
        <p:nvSpPr>
          <p:cNvPr id="73731" name="Content Placeholder 2"/>
          <p:cNvSpPr>
            <a:spLocks noGrp="1"/>
          </p:cNvSpPr>
          <p:nvPr>
            <p:ph idx="1"/>
          </p:nvPr>
        </p:nvSpPr>
        <p:spPr/>
        <p:txBody>
          <a:bodyPr/>
          <a:lstStyle/>
          <a:p>
            <a:pPr eaLnBrk="1" hangingPunct="1"/>
            <a:r>
              <a:rPr lang="sv-SE" smtClean="0"/>
              <a:t>4a) </a:t>
            </a:r>
            <a:r>
              <a:rPr lang="en-US" smtClean="0"/>
              <a:t>Describe ways in which insurance can affect permanent income (same as “How may risk lead to poverty traps and what is the role of insurance?)” (3 points).</a:t>
            </a:r>
          </a:p>
          <a:p>
            <a:pPr eaLnBrk="1" hangingPunct="1"/>
            <a:endParaRPr lang="en-US" smtClean="0"/>
          </a:p>
        </p:txBody>
      </p:sp>
    </p:spTree>
    <p:extLst>
      <p:ext uri="{BB962C8B-B14F-4D97-AF65-F5344CB8AC3E}">
        <p14:creationId xmlns:p14="http://schemas.microsoft.com/office/powerpoint/2010/main" val="133449710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itle 1"/>
          <p:cNvSpPr>
            <a:spLocks noGrp="1"/>
          </p:cNvSpPr>
          <p:nvPr>
            <p:ph type="title"/>
          </p:nvPr>
        </p:nvSpPr>
        <p:spPr/>
        <p:txBody>
          <a:bodyPr/>
          <a:lstStyle/>
          <a:p>
            <a:pPr eaLnBrk="1" hangingPunct="1"/>
            <a:r>
              <a:rPr lang="sv-SE" smtClean="0"/>
              <a:t>Typical exam question</a:t>
            </a:r>
            <a:endParaRPr lang="en-US" smtClean="0"/>
          </a:p>
        </p:txBody>
      </p:sp>
      <p:sp>
        <p:nvSpPr>
          <p:cNvPr id="74755" name="Content Placeholder 2"/>
          <p:cNvSpPr>
            <a:spLocks noGrp="1"/>
          </p:cNvSpPr>
          <p:nvPr>
            <p:ph idx="1"/>
          </p:nvPr>
        </p:nvSpPr>
        <p:spPr/>
        <p:txBody>
          <a:bodyPr/>
          <a:lstStyle/>
          <a:p>
            <a:pPr eaLnBrk="1" hangingPunct="1"/>
            <a:r>
              <a:rPr lang="sv-SE" smtClean="0"/>
              <a:t>4b) </a:t>
            </a:r>
            <a:r>
              <a:rPr lang="en-US" smtClean="0"/>
              <a:t>If we have data on individuals in a village and we observe that the change in consumption perfectly follows the change in village income and is completely unrelated to changes in income at the household level. Is this evidence of perfect insurance? (3 points)</a:t>
            </a:r>
          </a:p>
        </p:txBody>
      </p:sp>
    </p:spTree>
    <p:extLst>
      <p:ext uri="{BB962C8B-B14F-4D97-AF65-F5344CB8AC3E}">
        <p14:creationId xmlns:p14="http://schemas.microsoft.com/office/powerpoint/2010/main" val="12777438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err="1" smtClean="0"/>
              <a:t>Natural</a:t>
            </a:r>
            <a:r>
              <a:rPr lang="sv-SE" dirty="0" smtClean="0"/>
              <a:t> </a:t>
            </a:r>
            <a:r>
              <a:rPr lang="sv-SE" dirty="0" err="1" smtClean="0"/>
              <a:t>resources</a:t>
            </a:r>
            <a:endParaRPr lang="en-US" dirty="0"/>
          </a:p>
        </p:txBody>
      </p:sp>
      <p:sp>
        <p:nvSpPr>
          <p:cNvPr id="3" name="Content Placeholder 2"/>
          <p:cNvSpPr>
            <a:spLocks noGrp="1"/>
          </p:cNvSpPr>
          <p:nvPr>
            <p:ph idx="1"/>
          </p:nvPr>
        </p:nvSpPr>
        <p:spPr/>
        <p:txBody>
          <a:bodyPr/>
          <a:lstStyle/>
          <a:p>
            <a:r>
              <a:rPr lang="sv-SE" dirty="0" err="1" smtClean="0"/>
              <a:t>Overview</a:t>
            </a:r>
            <a:r>
              <a:rPr lang="sv-SE" dirty="0" smtClean="0"/>
              <a:t> (Frankel)</a:t>
            </a:r>
          </a:p>
          <a:p>
            <a:endParaRPr lang="sv-SE" dirty="0" smtClean="0"/>
          </a:p>
          <a:p>
            <a:r>
              <a:rPr lang="sv-SE" dirty="0" smtClean="0"/>
              <a:t>Institutions (</a:t>
            </a:r>
            <a:r>
              <a:rPr lang="sv-SE" dirty="0" err="1" smtClean="0"/>
              <a:t>Mehlum</a:t>
            </a:r>
            <a:r>
              <a:rPr lang="sv-SE" dirty="0" smtClean="0"/>
              <a:t> et al)</a:t>
            </a:r>
          </a:p>
        </p:txBody>
      </p:sp>
    </p:spTree>
    <p:extLst>
      <p:ext uri="{BB962C8B-B14F-4D97-AF65-F5344CB8AC3E}">
        <p14:creationId xmlns:p14="http://schemas.microsoft.com/office/powerpoint/2010/main" val="258220922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smtClean="0"/>
              <a:t>Frankel (2010)</a:t>
            </a:r>
            <a:endParaRPr lang="en-US" dirty="0"/>
          </a:p>
        </p:txBody>
      </p:sp>
      <p:sp>
        <p:nvSpPr>
          <p:cNvPr id="3" name="Content Placeholder 2"/>
          <p:cNvSpPr>
            <a:spLocks noGrp="1"/>
          </p:cNvSpPr>
          <p:nvPr>
            <p:ph idx="1"/>
          </p:nvPr>
        </p:nvSpPr>
        <p:spPr/>
        <p:txBody>
          <a:bodyPr/>
          <a:lstStyle/>
          <a:p>
            <a:r>
              <a:rPr lang="sv-SE" dirty="0" smtClean="0"/>
              <a:t>Survey paper.</a:t>
            </a:r>
          </a:p>
          <a:p>
            <a:endParaRPr lang="sv-SE" dirty="0" smtClean="0"/>
          </a:p>
          <a:p>
            <a:r>
              <a:rPr lang="sv-SE" dirty="0" err="1" smtClean="0"/>
              <a:t>Considers</a:t>
            </a:r>
            <a:r>
              <a:rPr lang="sv-SE" dirty="0" smtClean="0"/>
              <a:t> the arguments for and </a:t>
            </a:r>
            <a:r>
              <a:rPr lang="sv-SE" dirty="0" err="1" smtClean="0"/>
              <a:t>against</a:t>
            </a:r>
            <a:r>
              <a:rPr lang="sv-SE" dirty="0" smtClean="0"/>
              <a:t> the </a:t>
            </a:r>
            <a:r>
              <a:rPr lang="sv-SE" dirty="0" err="1" smtClean="0"/>
              <a:t>curse</a:t>
            </a:r>
            <a:r>
              <a:rPr lang="sv-SE" dirty="0"/>
              <a:t> </a:t>
            </a:r>
            <a:r>
              <a:rPr lang="sv-SE" dirty="0" smtClean="0"/>
              <a:t>and goes </a:t>
            </a:r>
            <a:r>
              <a:rPr lang="sv-SE" dirty="0" err="1" smtClean="0"/>
              <a:t>through</a:t>
            </a:r>
            <a:r>
              <a:rPr lang="sv-SE" dirty="0" smtClean="0"/>
              <a:t> </a:t>
            </a:r>
            <a:r>
              <a:rPr lang="sv-SE" dirty="0" err="1" smtClean="0"/>
              <a:t>six</a:t>
            </a:r>
            <a:r>
              <a:rPr lang="sv-SE" dirty="0" smtClean="0"/>
              <a:t> </a:t>
            </a:r>
            <a:r>
              <a:rPr lang="sv-SE" dirty="0" err="1" smtClean="0"/>
              <a:t>specific</a:t>
            </a:r>
            <a:r>
              <a:rPr lang="sv-SE" dirty="0" smtClean="0"/>
              <a:t> </a:t>
            </a:r>
            <a:r>
              <a:rPr lang="sv-SE" dirty="0" err="1" smtClean="0"/>
              <a:t>mechanisms</a:t>
            </a:r>
            <a:r>
              <a:rPr lang="sv-SE" dirty="0" smtClean="0"/>
              <a:t>.</a:t>
            </a:r>
          </a:p>
          <a:p>
            <a:endParaRPr lang="sv-SE" dirty="0" smtClean="0"/>
          </a:p>
          <a:p>
            <a:r>
              <a:rPr lang="sv-SE" dirty="0" smtClean="0"/>
              <a:t>Offers policy </a:t>
            </a:r>
            <a:r>
              <a:rPr lang="sv-SE" dirty="0" err="1" smtClean="0"/>
              <a:t>responses</a:t>
            </a:r>
            <a:r>
              <a:rPr lang="sv-SE" dirty="0" smtClean="0"/>
              <a:t> and an </a:t>
            </a:r>
            <a:r>
              <a:rPr lang="sv-SE" dirty="0" err="1" smtClean="0"/>
              <a:t>analysis</a:t>
            </a:r>
            <a:r>
              <a:rPr lang="sv-SE" dirty="0" smtClean="0"/>
              <a:t> </a:t>
            </a:r>
            <a:r>
              <a:rPr lang="sv-SE" dirty="0" err="1" smtClean="0"/>
              <a:t>of</a:t>
            </a:r>
            <a:r>
              <a:rPr lang="sv-SE" dirty="0" smtClean="0"/>
              <a:t> existing </a:t>
            </a:r>
            <a:r>
              <a:rPr lang="sv-SE" dirty="0" err="1" smtClean="0"/>
              <a:t>policies</a:t>
            </a:r>
            <a:r>
              <a:rPr lang="sv-SE" dirty="0" smtClean="0"/>
              <a:t>. </a:t>
            </a:r>
            <a:endParaRPr lang="en-US" dirty="0"/>
          </a:p>
        </p:txBody>
      </p:sp>
    </p:spTree>
    <p:extLst>
      <p:ext uri="{BB962C8B-B14F-4D97-AF65-F5344CB8AC3E}">
        <p14:creationId xmlns:p14="http://schemas.microsoft.com/office/powerpoint/2010/main" val="169270920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v-SE" dirty="0" smtClean="0"/>
              <a:t>Exports </a:t>
            </a:r>
            <a:r>
              <a:rPr lang="sv-SE" dirty="0" err="1" smtClean="0"/>
              <a:t>of</a:t>
            </a:r>
            <a:r>
              <a:rPr lang="sv-SE" dirty="0" smtClean="0"/>
              <a:t> </a:t>
            </a:r>
            <a:r>
              <a:rPr lang="sv-SE" dirty="0" err="1" smtClean="0"/>
              <a:t>primary</a:t>
            </a:r>
            <a:r>
              <a:rPr lang="sv-SE" dirty="0" smtClean="0"/>
              <a:t> </a:t>
            </a:r>
            <a:r>
              <a:rPr lang="sv-SE" dirty="0" err="1" smtClean="0"/>
              <a:t>products</a:t>
            </a:r>
            <a:r>
              <a:rPr lang="sv-SE" dirty="0" smtClean="0"/>
              <a:t> and </a:t>
            </a:r>
            <a:r>
              <a:rPr lang="sv-SE" dirty="0" err="1" smtClean="0"/>
              <a:t>growth</a:t>
            </a:r>
            <a:endParaRPr lang="en-US" dirty="0"/>
          </a:p>
        </p:txBody>
      </p:sp>
      <p:pic>
        <p:nvPicPr>
          <p:cNvPr id="2051"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81686" y="1988840"/>
            <a:ext cx="5582602" cy="3499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311990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econometric issues</a:t>
            </a:r>
            <a:endParaRPr lang="en-US" dirty="0"/>
          </a:p>
        </p:txBody>
      </p:sp>
      <p:sp>
        <p:nvSpPr>
          <p:cNvPr id="3" name="Content Placeholder 2"/>
          <p:cNvSpPr>
            <a:spLocks noGrp="1"/>
          </p:cNvSpPr>
          <p:nvPr>
            <p:ph idx="1"/>
          </p:nvPr>
        </p:nvSpPr>
        <p:spPr/>
        <p:txBody>
          <a:bodyPr>
            <a:normAutofit/>
          </a:bodyPr>
          <a:lstStyle/>
          <a:p>
            <a:r>
              <a:rPr lang="sv-SE" dirty="0" err="1" smtClean="0"/>
              <a:t>Some</a:t>
            </a:r>
            <a:r>
              <a:rPr lang="sv-SE" dirty="0" smtClean="0"/>
              <a:t> studies </a:t>
            </a:r>
            <a:r>
              <a:rPr lang="sv-SE" dirty="0" err="1" smtClean="0"/>
              <a:t>find</a:t>
            </a:r>
            <a:r>
              <a:rPr lang="sv-SE" dirty="0" smtClean="0"/>
              <a:t> a negative, and </a:t>
            </a:r>
            <a:r>
              <a:rPr lang="sv-SE" dirty="0" err="1" smtClean="0"/>
              <a:t>some</a:t>
            </a:r>
            <a:r>
              <a:rPr lang="sv-SE" dirty="0" smtClean="0"/>
              <a:t> </a:t>
            </a:r>
            <a:r>
              <a:rPr lang="sv-SE" dirty="0" err="1" smtClean="0"/>
              <a:t>even</a:t>
            </a:r>
            <a:r>
              <a:rPr lang="sv-SE" dirty="0" smtClean="0"/>
              <a:t> a positive </a:t>
            </a:r>
            <a:r>
              <a:rPr lang="sv-SE" dirty="0" err="1" smtClean="0"/>
              <a:t>correlation</a:t>
            </a:r>
            <a:r>
              <a:rPr lang="sv-SE" dirty="0" smtClean="0"/>
              <a:t>. </a:t>
            </a:r>
          </a:p>
          <a:p>
            <a:r>
              <a:rPr lang="sv-SE" dirty="0" err="1" smtClean="0"/>
              <a:t>Why</a:t>
            </a:r>
            <a:r>
              <a:rPr lang="sv-SE" dirty="0" smtClean="0"/>
              <a:t>?</a:t>
            </a:r>
          </a:p>
          <a:p>
            <a:pPr lvl="2">
              <a:lnSpc>
                <a:spcPct val="90000"/>
              </a:lnSpc>
              <a:spcBef>
                <a:spcPct val="0"/>
              </a:spcBef>
              <a:spcAft>
                <a:spcPts val="600"/>
              </a:spcAft>
              <a:buFont typeface="Wingdings" pitchFamily="2" charset="2"/>
              <a:buChar char="Ø"/>
            </a:pPr>
            <a:r>
              <a:rPr lang="sv-SE" dirty="0" smtClean="0"/>
              <a:t>Control for different </a:t>
            </a:r>
            <a:r>
              <a:rPr lang="sv-SE" dirty="0" err="1" smtClean="0"/>
              <a:t>things</a:t>
            </a:r>
            <a:r>
              <a:rPr lang="sv-SE" dirty="0" smtClean="0"/>
              <a:t>.</a:t>
            </a:r>
          </a:p>
          <a:p>
            <a:pPr lvl="2">
              <a:lnSpc>
                <a:spcPct val="90000"/>
              </a:lnSpc>
              <a:spcBef>
                <a:spcPct val="0"/>
              </a:spcBef>
              <a:spcAft>
                <a:spcPts val="600"/>
              </a:spcAft>
              <a:buFont typeface="Wingdings" pitchFamily="2" charset="2"/>
              <a:buChar char="Ø"/>
            </a:pPr>
            <a:r>
              <a:rPr lang="sv-SE" dirty="0" smtClean="0"/>
              <a:t>Different </a:t>
            </a:r>
            <a:r>
              <a:rPr lang="sv-SE" dirty="0" err="1" smtClean="0"/>
              <a:t>time</a:t>
            </a:r>
            <a:r>
              <a:rPr lang="sv-SE" dirty="0" smtClean="0"/>
              <a:t> periods, in </a:t>
            </a:r>
            <a:r>
              <a:rPr lang="sv-SE" dirty="0" err="1" smtClean="0"/>
              <a:t>particular</a:t>
            </a:r>
            <a:r>
              <a:rPr lang="sv-SE" dirty="0" smtClean="0"/>
              <a:t> in relation </a:t>
            </a:r>
            <a:r>
              <a:rPr lang="sv-SE" dirty="0" err="1" smtClean="0"/>
              <a:t>to</a:t>
            </a:r>
            <a:r>
              <a:rPr lang="sv-SE" dirty="0" smtClean="0"/>
              <a:t> </a:t>
            </a:r>
            <a:r>
              <a:rPr lang="sv-SE" dirty="0" err="1" smtClean="0"/>
              <a:t>discovery</a:t>
            </a:r>
            <a:r>
              <a:rPr lang="sv-SE" dirty="0" smtClean="0"/>
              <a:t>.</a:t>
            </a:r>
          </a:p>
          <a:p>
            <a:pPr lvl="2">
              <a:lnSpc>
                <a:spcPct val="90000"/>
              </a:lnSpc>
              <a:spcBef>
                <a:spcPct val="0"/>
              </a:spcBef>
              <a:spcAft>
                <a:spcPts val="600"/>
              </a:spcAft>
              <a:buFont typeface="Wingdings" pitchFamily="2" charset="2"/>
              <a:buChar char="Ø"/>
            </a:pPr>
            <a:r>
              <a:rPr lang="sv-SE" dirty="0" err="1" smtClean="0"/>
              <a:t>Measurement</a:t>
            </a:r>
            <a:r>
              <a:rPr lang="sv-SE" dirty="0" smtClean="0"/>
              <a:t> </a:t>
            </a:r>
            <a:r>
              <a:rPr lang="sv-SE" dirty="0" err="1" smtClean="0"/>
              <a:t>issues</a:t>
            </a:r>
            <a:r>
              <a:rPr lang="sv-SE" dirty="0" smtClean="0"/>
              <a:t>:</a:t>
            </a:r>
          </a:p>
          <a:p>
            <a:pPr lvl="3">
              <a:lnSpc>
                <a:spcPct val="90000"/>
              </a:lnSpc>
              <a:spcBef>
                <a:spcPct val="0"/>
              </a:spcBef>
              <a:spcAft>
                <a:spcPts val="600"/>
              </a:spcAft>
              <a:buFont typeface="Wingdings" pitchFamily="2" charset="2"/>
              <a:buChar char="Ø"/>
            </a:pPr>
            <a:r>
              <a:rPr lang="sv-SE" dirty="0" err="1" smtClean="0"/>
              <a:t>Endogeneity</a:t>
            </a:r>
            <a:r>
              <a:rPr lang="sv-SE" dirty="0" smtClean="0"/>
              <a:t> </a:t>
            </a:r>
            <a:r>
              <a:rPr lang="sv-SE" dirty="0" err="1" smtClean="0"/>
              <a:t>of</a:t>
            </a:r>
            <a:r>
              <a:rPr lang="sv-SE" dirty="0" smtClean="0"/>
              <a:t> exports.</a:t>
            </a:r>
          </a:p>
          <a:p>
            <a:pPr lvl="3">
              <a:lnSpc>
                <a:spcPct val="90000"/>
              </a:lnSpc>
              <a:spcBef>
                <a:spcPct val="0"/>
              </a:spcBef>
              <a:spcAft>
                <a:spcPts val="600"/>
              </a:spcAft>
              <a:buFont typeface="Wingdings" pitchFamily="2" charset="2"/>
              <a:buChar char="Ø"/>
            </a:pPr>
            <a:r>
              <a:rPr lang="sv-SE" dirty="0" smtClean="0"/>
              <a:t>And </a:t>
            </a:r>
            <a:r>
              <a:rPr lang="sv-SE" dirty="0" err="1" smtClean="0"/>
              <a:t>also</a:t>
            </a:r>
            <a:r>
              <a:rPr lang="sv-SE" dirty="0" smtClean="0"/>
              <a:t> </a:t>
            </a:r>
            <a:r>
              <a:rPr lang="sv-SE" dirty="0" err="1" smtClean="0"/>
              <a:t>of</a:t>
            </a:r>
            <a:r>
              <a:rPr lang="sv-SE" dirty="0" smtClean="0"/>
              <a:t> </a:t>
            </a:r>
            <a:r>
              <a:rPr lang="sv-SE" dirty="0" err="1" smtClean="0"/>
              <a:t>natural</a:t>
            </a:r>
            <a:r>
              <a:rPr lang="sv-SE" dirty="0" smtClean="0"/>
              <a:t> </a:t>
            </a:r>
            <a:r>
              <a:rPr lang="sv-SE" dirty="0" err="1" smtClean="0"/>
              <a:t>endowments</a:t>
            </a:r>
            <a:r>
              <a:rPr lang="sv-SE" dirty="0" smtClean="0"/>
              <a:t>.</a:t>
            </a:r>
          </a:p>
          <a:p>
            <a:pPr lvl="2">
              <a:lnSpc>
                <a:spcPct val="90000"/>
              </a:lnSpc>
              <a:spcBef>
                <a:spcPct val="0"/>
              </a:spcBef>
              <a:spcAft>
                <a:spcPts val="600"/>
              </a:spcAft>
              <a:buFont typeface="Wingdings" pitchFamily="2" charset="2"/>
              <a:buChar char="Ø"/>
            </a:pPr>
            <a:endParaRPr lang="sv-SE" dirty="0"/>
          </a:p>
        </p:txBody>
      </p:sp>
    </p:spTree>
    <p:extLst>
      <p:ext uri="{BB962C8B-B14F-4D97-AF65-F5344CB8AC3E}">
        <p14:creationId xmlns:p14="http://schemas.microsoft.com/office/powerpoint/2010/main" val="21385014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Six aspects of commodity wealth</a:t>
            </a:r>
          </a:p>
        </p:txBody>
      </p:sp>
      <p:sp>
        <p:nvSpPr>
          <p:cNvPr id="3" name="Content Placeholder 2"/>
          <p:cNvSpPr>
            <a:spLocks noGrp="1"/>
          </p:cNvSpPr>
          <p:nvPr>
            <p:ph idx="1"/>
          </p:nvPr>
        </p:nvSpPr>
        <p:spPr/>
        <p:txBody>
          <a:bodyPr/>
          <a:lstStyle/>
          <a:p>
            <a:r>
              <a:rPr lang="en-US" dirty="0"/>
              <a:t>Long-term price trends</a:t>
            </a:r>
          </a:p>
          <a:p>
            <a:r>
              <a:rPr lang="en-US" dirty="0"/>
              <a:t>Volatility</a:t>
            </a:r>
          </a:p>
          <a:p>
            <a:r>
              <a:rPr lang="en-US" dirty="0"/>
              <a:t>Crowding out of manufacturing</a:t>
            </a:r>
          </a:p>
          <a:p>
            <a:r>
              <a:rPr lang="en-US" dirty="0"/>
              <a:t>Civil war</a:t>
            </a:r>
          </a:p>
          <a:p>
            <a:r>
              <a:rPr lang="en-US" dirty="0"/>
              <a:t>Poor institutions</a:t>
            </a:r>
          </a:p>
          <a:p>
            <a:r>
              <a:rPr lang="en-US" dirty="0"/>
              <a:t>Dutch disease</a:t>
            </a:r>
          </a:p>
        </p:txBody>
      </p:sp>
    </p:spTree>
    <p:extLst>
      <p:ext uri="{BB962C8B-B14F-4D97-AF65-F5344CB8AC3E}">
        <p14:creationId xmlns:p14="http://schemas.microsoft.com/office/powerpoint/2010/main" val="326562410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Long-term price trends in commodity markets</a:t>
            </a:r>
          </a:p>
        </p:txBody>
      </p:sp>
      <p:sp>
        <p:nvSpPr>
          <p:cNvPr id="3" name="Content Placeholder 2"/>
          <p:cNvSpPr>
            <a:spLocks noGrp="1"/>
          </p:cNvSpPr>
          <p:nvPr>
            <p:ph idx="1"/>
          </p:nvPr>
        </p:nvSpPr>
        <p:spPr/>
        <p:txBody>
          <a:bodyPr/>
          <a:lstStyle/>
          <a:p>
            <a:r>
              <a:rPr lang="en-US" dirty="0"/>
              <a:t>Basically a “small open economy” argument</a:t>
            </a:r>
            <a:r>
              <a:rPr lang="en-US" dirty="0" smtClean="0"/>
              <a:t>.</a:t>
            </a:r>
          </a:p>
          <a:p>
            <a:endParaRPr lang="en-US" dirty="0" smtClean="0"/>
          </a:p>
          <a:p>
            <a:r>
              <a:rPr lang="sv-SE" dirty="0" err="1" smtClean="0"/>
              <a:t>But</a:t>
            </a:r>
            <a:r>
              <a:rPr lang="sv-SE" dirty="0" smtClean="0"/>
              <a:t> </a:t>
            </a:r>
            <a:r>
              <a:rPr lang="sv-SE" dirty="0" err="1" smtClean="0"/>
              <a:t>theoretically</a:t>
            </a:r>
            <a:r>
              <a:rPr lang="sv-SE" dirty="0" smtClean="0"/>
              <a:t> the trend </a:t>
            </a:r>
            <a:r>
              <a:rPr lang="sv-SE" dirty="0" err="1" smtClean="0"/>
              <a:t>can</a:t>
            </a:r>
            <a:r>
              <a:rPr lang="sv-SE" dirty="0" smtClean="0"/>
              <a:t> be </a:t>
            </a:r>
            <a:r>
              <a:rPr lang="sv-SE" dirty="0" err="1" smtClean="0"/>
              <a:t>upward</a:t>
            </a:r>
            <a:r>
              <a:rPr lang="sv-SE" dirty="0" smtClean="0"/>
              <a:t> or </a:t>
            </a:r>
            <a:r>
              <a:rPr lang="sv-SE" dirty="0" err="1" smtClean="0"/>
              <a:t>downward</a:t>
            </a:r>
            <a:r>
              <a:rPr lang="sv-SE" dirty="0" smtClean="0"/>
              <a:t>…</a:t>
            </a:r>
          </a:p>
          <a:p>
            <a:endParaRPr lang="sv-SE" dirty="0" smtClean="0"/>
          </a:p>
          <a:p>
            <a:r>
              <a:rPr lang="sv-SE" dirty="0" smtClean="0"/>
              <a:t>…and </a:t>
            </a:r>
            <a:r>
              <a:rPr lang="sv-SE" dirty="0" err="1" smtClean="0"/>
              <a:t>empirical</a:t>
            </a:r>
            <a:r>
              <a:rPr lang="sv-SE" dirty="0" smtClean="0"/>
              <a:t> </a:t>
            </a:r>
            <a:r>
              <a:rPr lang="sv-SE" dirty="0" err="1" smtClean="0"/>
              <a:t>evidence</a:t>
            </a:r>
            <a:r>
              <a:rPr lang="sv-SE" dirty="0" smtClean="0"/>
              <a:t> </a:t>
            </a:r>
            <a:r>
              <a:rPr lang="sv-SE" dirty="0" err="1" smtClean="0"/>
              <a:t>suggest</a:t>
            </a:r>
            <a:r>
              <a:rPr lang="sv-SE" dirty="0" smtClean="0"/>
              <a:t> </a:t>
            </a:r>
            <a:r>
              <a:rPr lang="sv-SE" dirty="0" err="1" smtClean="0"/>
              <a:t>that</a:t>
            </a:r>
            <a:r>
              <a:rPr lang="sv-SE" dirty="0" smtClean="0"/>
              <a:t> </a:t>
            </a:r>
            <a:r>
              <a:rPr lang="en-US" dirty="0" smtClean="0"/>
              <a:t>there </a:t>
            </a:r>
            <a:r>
              <a:rPr lang="en-US" dirty="0"/>
              <a:t>is no long-term negative trend in world </a:t>
            </a:r>
            <a:r>
              <a:rPr lang="en-US" dirty="0" smtClean="0"/>
              <a:t>prices.</a:t>
            </a:r>
            <a:endParaRPr lang="en-US" dirty="0"/>
          </a:p>
        </p:txBody>
      </p:sp>
    </p:spTree>
    <p:extLst>
      <p:ext uri="{BB962C8B-B14F-4D97-AF65-F5344CB8AC3E}">
        <p14:creationId xmlns:p14="http://schemas.microsoft.com/office/powerpoint/2010/main" val="92754020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err="1" smtClean="0"/>
              <a:t>Volatility</a:t>
            </a:r>
            <a:endParaRPr lang="en-US" dirty="0"/>
          </a:p>
        </p:txBody>
      </p:sp>
      <p:sp>
        <p:nvSpPr>
          <p:cNvPr id="3" name="Content Placeholder 2"/>
          <p:cNvSpPr>
            <a:spLocks noGrp="1"/>
          </p:cNvSpPr>
          <p:nvPr>
            <p:ph idx="1"/>
          </p:nvPr>
        </p:nvSpPr>
        <p:spPr/>
        <p:txBody>
          <a:bodyPr/>
          <a:lstStyle/>
          <a:p>
            <a:r>
              <a:rPr lang="sv-SE" dirty="0" err="1" smtClean="0"/>
              <a:t>Low</a:t>
            </a:r>
            <a:r>
              <a:rPr lang="sv-SE" dirty="0" smtClean="0"/>
              <a:t> </a:t>
            </a:r>
            <a:r>
              <a:rPr lang="sv-SE" dirty="0" err="1" smtClean="0"/>
              <a:t>demand</a:t>
            </a:r>
            <a:r>
              <a:rPr lang="sv-SE" dirty="0" smtClean="0"/>
              <a:t> and </a:t>
            </a:r>
            <a:r>
              <a:rPr lang="sv-SE" dirty="0" err="1" smtClean="0"/>
              <a:t>supply</a:t>
            </a:r>
            <a:r>
              <a:rPr lang="sv-SE" dirty="0" smtClean="0"/>
              <a:t> </a:t>
            </a:r>
            <a:r>
              <a:rPr lang="sv-SE" dirty="0" err="1" smtClean="0"/>
              <a:t>elasticities</a:t>
            </a:r>
            <a:r>
              <a:rPr lang="sv-SE" dirty="0" smtClean="0"/>
              <a:t> in the short </a:t>
            </a:r>
            <a:r>
              <a:rPr lang="sv-SE" dirty="0" err="1" smtClean="0"/>
              <a:t>run</a:t>
            </a:r>
            <a:r>
              <a:rPr lang="sv-SE" dirty="0" smtClean="0"/>
              <a:t>.</a:t>
            </a:r>
          </a:p>
          <a:p>
            <a:endParaRPr lang="sv-SE" dirty="0" smtClean="0"/>
          </a:p>
          <a:p>
            <a:r>
              <a:rPr lang="en-US" dirty="0"/>
              <a:t>Why would volatility be harmful</a:t>
            </a:r>
            <a:r>
              <a:rPr lang="en-US" dirty="0" smtClean="0"/>
              <a:t>?</a:t>
            </a:r>
          </a:p>
          <a:p>
            <a:pPr lvl="2">
              <a:lnSpc>
                <a:spcPct val="90000"/>
              </a:lnSpc>
              <a:spcBef>
                <a:spcPct val="0"/>
              </a:spcBef>
              <a:spcAft>
                <a:spcPts val="600"/>
              </a:spcAft>
              <a:buFont typeface="Wingdings" pitchFamily="2" charset="2"/>
              <a:buChar char="Ø"/>
            </a:pPr>
            <a:r>
              <a:rPr lang="en-US" dirty="0"/>
              <a:t>Risk aversion</a:t>
            </a:r>
            <a:r>
              <a:rPr lang="sv-SE" dirty="0" smtClean="0"/>
              <a:t>.</a:t>
            </a:r>
            <a:endParaRPr lang="sv-SE" dirty="0"/>
          </a:p>
          <a:p>
            <a:pPr lvl="2">
              <a:lnSpc>
                <a:spcPct val="90000"/>
              </a:lnSpc>
              <a:spcBef>
                <a:spcPct val="0"/>
              </a:spcBef>
              <a:spcAft>
                <a:spcPts val="600"/>
              </a:spcAft>
              <a:buFont typeface="Wingdings" pitchFamily="2" charset="2"/>
              <a:buChar char="Ø"/>
            </a:pPr>
            <a:r>
              <a:rPr lang="en-US" dirty="0" smtClean="0"/>
              <a:t>Difficult </a:t>
            </a:r>
            <a:r>
              <a:rPr lang="en-US" dirty="0"/>
              <a:t>to plan and invest</a:t>
            </a:r>
            <a:r>
              <a:rPr lang="sv-SE" dirty="0" smtClean="0"/>
              <a:t>.</a:t>
            </a:r>
            <a:endParaRPr lang="sv-SE" dirty="0"/>
          </a:p>
          <a:p>
            <a:endParaRPr lang="en-US" dirty="0"/>
          </a:p>
        </p:txBody>
      </p:sp>
    </p:spTree>
    <p:extLst>
      <p:ext uri="{BB962C8B-B14F-4D97-AF65-F5344CB8AC3E}">
        <p14:creationId xmlns:p14="http://schemas.microsoft.com/office/powerpoint/2010/main" val="34387119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Crowding out of manufacturing</a:t>
            </a:r>
          </a:p>
        </p:txBody>
      </p:sp>
      <p:sp>
        <p:nvSpPr>
          <p:cNvPr id="3" name="Content Placeholder 2"/>
          <p:cNvSpPr>
            <a:spLocks noGrp="1"/>
          </p:cNvSpPr>
          <p:nvPr>
            <p:ph idx="1"/>
          </p:nvPr>
        </p:nvSpPr>
        <p:spPr/>
        <p:txBody>
          <a:bodyPr/>
          <a:lstStyle/>
          <a:p>
            <a:r>
              <a:rPr lang="en-US" dirty="0"/>
              <a:t>What happened to the comparative advantage hypothesis? </a:t>
            </a:r>
            <a:endParaRPr lang="en-US" dirty="0" smtClean="0"/>
          </a:p>
          <a:p>
            <a:r>
              <a:rPr lang="en-US" dirty="0"/>
              <a:t>A counter argument is that industrial production entails more learning by doing than primary goods production. </a:t>
            </a:r>
            <a:endParaRPr lang="en-US" dirty="0" smtClean="0"/>
          </a:p>
          <a:p>
            <a:r>
              <a:rPr lang="sv-SE" dirty="0" smtClean="0"/>
              <a:t>Frankel is </a:t>
            </a:r>
            <a:r>
              <a:rPr lang="sv-SE" dirty="0" err="1" smtClean="0"/>
              <a:t>sceptical</a:t>
            </a:r>
            <a:r>
              <a:rPr lang="sv-SE" dirty="0" smtClean="0"/>
              <a:t>.</a:t>
            </a:r>
          </a:p>
          <a:p>
            <a:r>
              <a:rPr lang="sv-SE" dirty="0" err="1" smtClean="0"/>
              <a:t>But</a:t>
            </a:r>
            <a:r>
              <a:rPr lang="sv-SE" dirty="0" smtClean="0"/>
              <a:t> </a:t>
            </a:r>
            <a:r>
              <a:rPr lang="sv-SE" dirty="0" err="1" smtClean="0"/>
              <a:t>see</a:t>
            </a:r>
            <a:r>
              <a:rPr lang="sv-SE" dirty="0" smtClean="0"/>
              <a:t> </a:t>
            </a:r>
            <a:r>
              <a:rPr lang="sv-SE" dirty="0" err="1" smtClean="0"/>
              <a:t>e.g</a:t>
            </a:r>
            <a:r>
              <a:rPr lang="sv-SE" dirty="0" smtClean="0"/>
              <a:t>. Ross (2008). ”</a:t>
            </a:r>
            <a:r>
              <a:rPr lang="sv-SE" dirty="0" err="1" smtClean="0"/>
              <a:t>Oil</a:t>
            </a:r>
            <a:r>
              <a:rPr lang="sv-SE" dirty="0" smtClean="0"/>
              <a:t>, Islam, and </a:t>
            </a:r>
            <a:r>
              <a:rPr lang="sv-SE" dirty="0" err="1" smtClean="0"/>
              <a:t>Women</a:t>
            </a:r>
            <a:r>
              <a:rPr lang="sv-SE" dirty="0" smtClean="0"/>
              <a:t>”. </a:t>
            </a:r>
            <a:endParaRPr lang="en-US" dirty="0"/>
          </a:p>
        </p:txBody>
      </p:sp>
    </p:spTree>
    <p:extLst>
      <p:ext uri="{BB962C8B-B14F-4D97-AF65-F5344CB8AC3E}">
        <p14:creationId xmlns:p14="http://schemas.microsoft.com/office/powerpoint/2010/main" val="342637405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smtClean="0"/>
              <a:t>Resources and (</a:t>
            </a:r>
            <a:r>
              <a:rPr lang="en-US" dirty="0" smtClean="0"/>
              <a:t>civil) </a:t>
            </a:r>
            <a:r>
              <a:rPr lang="en-US" dirty="0"/>
              <a:t>war</a:t>
            </a:r>
          </a:p>
        </p:txBody>
      </p:sp>
      <p:sp>
        <p:nvSpPr>
          <p:cNvPr id="3" name="Content Placeholder 2"/>
          <p:cNvSpPr>
            <a:spLocks noGrp="1"/>
          </p:cNvSpPr>
          <p:nvPr>
            <p:ph idx="1"/>
          </p:nvPr>
        </p:nvSpPr>
        <p:spPr/>
        <p:txBody>
          <a:bodyPr/>
          <a:lstStyle/>
          <a:p>
            <a:r>
              <a:rPr lang="sv-SE" dirty="0" err="1" smtClean="0"/>
              <a:t>High</a:t>
            </a:r>
            <a:r>
              <a:rPr lang="sv-SE" dirty="0" smtClean="0"/>
              <a:t> </a:t>
            </a:r>
            <a:r>
              <a:rPr lang="sv-SE" dirty="0" err="1" smtClean="0"/>
              <a:t>incentives</a:t>
            </a:r>
            <a:r>
              <a:rPr lang="sv-SE" dirty="0" smtClean="0"/>
              <a:t> </a:t>
            </a:r>
            <a:r>
              <a:rPr lang="sv-SE" dirty="0" err="1" smtClean="0"/>
              <a:t>to</a:t>
            </a:r>
            <a:r>
              <a:rPr lang="sv-SE" dirty="0" smtClean="0"/>
              <a:t> fight over </a:t>
            </a:r>
            <a:r>
              <a:rPr lang="sv-SE" dirty="0" err="1" smtClean="0"/>
              <a:t>control</a:t>
            </a:r>
            <a:r>
              <a:rPr lang="sv-SE" dirty="0" smtClean="0"/>
              <a:t> for the </a:t>
            </a:r>
            <a:r>
              <a:rPr lang="sv-SE" dirty="0" err="1" smtClean="0"/>
              <a:t>resources</a:t>
            </a:r>
            <a:r>
              <a:rPr lang="sv-SE" dirty="0" smtClean="0"/>
              <a:t>.</a:t>
            </a:r>
          </a:p>
          <a:p>
            <a:endParaRPr lang="sv-SE" dirty="0" smtClean="0"/>
          </a:p>
          <a:p>
            <a:r>
              <a:rPr lang="sv-SE" dirty="0" err="1" smtClean="0"/>
              <a:t>Many</a:t>
            </a:r>
            <a:r>
              <a:rPr lang="sv-SE" dirty="0" smtClean="0"/>
              <a:t> studies </a:t>
            </a:r>
            <a:r>
              <a:rPr lang="sv-SE" dirty="0" err="1" smtClean="0"/>
              <a:t>find</a:t>
            </a:r>
            <a:r>
              <a:rPr lang="sv-SE" dirty="0" smtClean="0"/>
              <a:t> a </a:t>
            </a:r>
            <a:r>
              <a:rPr lang="sv-SE" dirty="0" err="1" smtClean="0"/>
              <a:t>correlation</a:t>
            </a:r>
            <a:r>
              <a:rPr lang="sv-SE" dirty="0" smtClean="0"/>
              <a:t> </a:t>
            </a:r>
            <a:r>
              <a:rPr lang="sv-SE" dirty="0" err="1" smtClean="0"/>
              <a:t>between</a:t>
            </a:r>
            <a:r>
              <a:rPr lang="sv-SE" dirty="0" smtClean="0"/>
              <a:t> </a:t>
            </a:r>
            <a:r>
              <a:rPr lang="sv-SE" dirty="0" err="1" smtClean="0"/>
              <a:t>conflict</a:t>
            </a:r>
            <a:r>
              <a:rPr lang="sv-SE" dirty="0" smtClean="0"/>
              <a:t> and </a:t>
            </a:r>
            <a:r>
              <a:rPr lang="sv-SE" dirty="0" err="1" smtClean="0"/>
              <a:t>resources</a:t>
            </a:r>
            <a:r>
              <a:rPr lang="sv-SE" dirty="0" smtClean="0"/>
              <a:t>.</a:t>
            </a:r>
          </a:p>
          <a:p>
            <a:endParaRPr lang="sv-SE" dirty="0" smtClean="0"/>
          </a:p>
          <a:p>
            <a:r>
              <a:rPr lang="sv-SE" dirty="0" err="1" smtClean="0"/>
              <a:t>But</a:t>
            </a:r>
            <a:r>
              <a:rPr lang="sv-SE" dirty="0"/>
              <a:t> </a:t>
            </a:r>
            <a:r>
              <a:rPr lang="sv-SE" dirty="0" smtClean="0"/>
              <a:t>not </a:t>
            </a:r>
            <a:r>
              <a:rPr lang="sv-SE" dirty="0" err="1" smtClean="0"/>
              <a:t>everyone</a:t>
            </a:r>
            <a:r>
              <a:rPr lang="sv-SE" dirty="0" smtClean="0"/>
              <a:t> </a:t>
            </a:r>
            <a:r>
              <a:rPr lang="sv-SE" dirty="0" err="1" smtClean="0"/>
              <a:t>agrees</a:t>
            </a:r>
            <a:r>
              <a:rPr lang="sv-SE" dirty="0" smtClean="0"/>
              <a:t>.</a:t>
            </a:r>
          </a:p>
        </p:txBody>
      </p:sp>
    </p:spTree>
    <p:extLst>
      <p:ext uri="{BB962C8B-B14F-4D97-AF65-F5344CB8AC3E}">
        <p14:creationId xmlns:p14="http://schemas.microsoft.com/office/powerpoint/2010/main" val="180869125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v-SE" dirty="0" smtClean="0"/>
              <a:t>The </a:t>
            </a:r>
            <a:r>
              <a:rPr lang="sv-SE" dirty="0" err="1" smtClean="0"/>
              <a:t>effect</a:t>
            </a:r>
            <a:r>
              <a:rPr lang="sv-SE" dirty="0" smtClean="0"/>
              <a:t> </a:t>
            </a:r>
            <a:r>
              <a:rPr lang="sv-SE" dirty="0" err="1" smtClean="0"/>
              <a:t>of</a:t>
            </a:r>
            <a:r>
              <a:rPr lang="sv-SE" dirty="0" smtClean="0"/>
              <a:t> </a:t>
            </a:r>
            <a:r>
              <a:rPr lang="sv-SE" dirty="0" err="1" smtClean="0"/>
              <a:t>resources</a:t>
            </a:r>
            <a:r>
              <a:rPr lang="sv-SE" dirty="0" smtClean="0"/>
              <a:t> on</a:t>
            </a:r>
            <a:r>
              <a:rPr lang="en-US" dirty="0" smtClean="0"/>
              <a:t> institutions</a:t>
            </a:r>
            <a:endParaRPr lang="en-US" dirty="0"/>
          </a:p>
        </p:txBody>
      </p:sp>
      <p:sp>
        <p:nvSpPr>
          <p:cNvPr id="3" name="Content Placeholder 2"/>
          <p:cNvSpPr>
            <a:spLocks noGrp="1"/>
          </p:cNvSpPr>
          <p:nvPr>
            <p:ph idx="1"/>
          </p:nvPr>
        </p:nvSpPr>
        <p:spPr/>
        <p:txBody>
          <a:bodyPr>
            <a:normAutofit lnSpcReduction="10000"/>
          </a:bodyPr>
          <a:lstStyle/>
          <a:p>
            <a:r>
              <a:rPr lang="sv-SE" dirty="0" err="1" smtClean="0"/>
              <a:t>Proposed</a:t>
            </a:r>
            <a:r>
              <a:rPr lang="sv-SE" dirty="0" smtClean="0"/>
              <a:t> </a:t>
            </a:r>
            <a:r>
              <a:rPr lang="sv-SE" dirty="0" err="1" smtClean="0"/>
              <a:t>mechanisms</a:t>
            </a:r>
            <a:r>
              <a:rPr lang="sv-SE" dirty="0" smtClean="0"/>
              <a:t>:</a:t>
            </a:r>
            <a:r>
              <a:rPr lang="en-US" dirty="0" smtClean="0"/>
              <a:t> </a:t>
            </a:r>
          </a:p>
          <a:p>
            <a:endParaRPr lang="en-US" dirty="0" smtClean="0"/>
          </a:p>
          <a:p>
            <a:pPr lvl="2">
              <a:lnSpc>
                <a:spcPct val="90000"/>
              </a:lnSpc>
              <a:spcBef>
                <a:spcPct val="0"/>
              </a:spcBef>
              <a:spcAft>
                <a:spcPts val="600"/>
              </a:spcAft>
              <a:buFont typeface="Wingdings" pitchFamily="2" charset="2"/>
              <a:buChar char="Ø"/>
            </a:pPr>
            <a:r>
              <a:rPr lang="sv-SE" dirty="0"/>
              <a:t> </a:t>
            </a:r>
            <a:r>
              <a:rPr lang="sv-SE" dirty="0" smtClean="0"/>
              <a:t>I</a:t>
            </a:r>
            <a:r>
              <a:rPr lang="en-US" dirty="0" err="1" smtClean="0"/>
              <a:t>nternal</a:t>
            </a:r>
            <a:r>
              <a:rPr lang="en-US" dirty="0" smtClean="0"/>
              <a:t> </a:t>
            </a:r>
            <a:r>
              <a:rPr lang="en-US" dirty="0"/>
              <a:t>struggle for ownership</a:t>
            </a:r>
            <a:r>
              <a:rPr lang="sv-SE" dirty="0" smtClean="0"/>
              <a:t>.</a:t>
            </a:r>
            <a:endParaRPr lang="sv-SE" dirty="0"/>
          </a:p>
          <a:p>
            <a:pPr lvl="2">
              <a:lnSpc>
                <a:spcPct val="90000"/>
              </a:lnSpc>
              <a:spcBef>
                <a:spcPct val="0"/>
              </a:spcBef>
              <a:spcAft>
                <a:spcPts val="600"/>
              </a:spcAft>
              <a:buFont typeface="Wingdings" pitchFamily="2" charset="2"/>
              <a:buChar char="Ø"/>
            </a:pPr>
            <a:endParaRPr lang="sv-SE" dirty="0"/>
          </a:p>
          <a:p>
            <a:pPr lvl="2">
              <a:lnSpc>
                <a:spcPct val="90000"/>
              </a:lnSpc>
              <a:spcBef>
                <a:spcPct val="0"/>
              </a:spcBef>
              <a:spcAft>
                <a:spcPts val="600"/>
              </a:spcAft>
              <a:buFont typeface="Wingdings" pitchFamily="2" charset="2"/>
              <a:buChar char="Ø"/>
            </a:pPr>
            <a:r>
              <a:rPr lang="sv-SE" dirty="0"/>
              <a:t> </a:t>
            </a:r>
            <a:r>
              <a:rPr lang="en-US" dirty="0"/>
              <a:t>I</a:t>
            </a:r>
            <a:r>
              <a:rPr lang="en-US" dirty="0" smtClean="0"/>
              <a:t>nequality</a:t>
            </a:r>
            <a:r>
              <a:rPr lang="sv-SE" dirty="0" smtClean="0"/>
              <a:t>.</a:t>
            </a:r>
            <a:endParaRPr lang="sv-SE" dirty="0"/>
          </a:p>
          <a:p>
            <a:pPr lvl="2">
              <a:lnSpc>
                <a:spcPct val="90000"/>
              </a:lnSpc>
              <a:spcBef>
                <a:spcPct val="0"/>
              </a:spcBef>
              <a:spcAft>
                <a:spcPts val="600"/>
              </a:spcAft>
              <a:buFont typeface="Wingdings" pitchFamily="2" charset="2"/>
              <a:buChar char="Ø"/>
            </a:pPr>
            <a:endParaRPr lang="sv-SE" dirty="0"/>
          </a:p>
          <a:p>
            <a:pPr lvl="2">
              <a:lnSpc>
                <a:spcPct val="90000"/>
              </a:lnSpc>
              <a:spcBef>
                <a:spcPct val="0"/>
              </a:spcBef>
              <a:spcAft>
                <a:spcPts val="600"/>
              </a:spcAft>
              <a:buFont typeface="Wingdings" pitchFamily="2" charset="2"/>
              <a:buChar char="Ø"/>
            </a:pPr>
            <a:r>
              <a:rPr lang="sv-SE" dirty="0"/>
              <a:t> </a:t>
            </a:r>
            <a:r>
              <a:rPr lang="en-US" dirty="0"/>
              <a:t>C</a:t>
            </a:r>
            <a:r>
              <a:rPr lang="en-US" dirty="0" smtClean="0"/>
              <a:t>orruption</a:t>
            </a:r>
            <a:r>
              <a:rPr lang="sv-SE" dirty="0" smtClean="0"/>
              <a:t>.</a:t>
            </a:r>
          </a:p>
          <a:p>
            <a:pPr lvl="2">
              <a:lnSpc>
                <a:spcPct val="90000"/>
              </a:lnSpc>
              <a:spcBef>
                <a:spcPct val="0"/>
              </a:spcBef>
              <a:spcAft>
                <a:spcPts val="600"/>
              </a:spcAft>
              <a:buFont typeface="Wingdings" pitchFamily="2" charset="2"/>
              <a:buChar char="Ø"/>
            </a:pPr>
            <a:endParaRPr lang="sv-SE" dirty="0"/>
          </a:p>
          <a:p>
            <a:r>
              <a:rPr lang="sv-SE" dirty="0" err="1" smtClean="0"/>
              <a:t>But</a:t>
            </a:r>
            <a:r>
              <a:rPr lang="sv-SE" dirty="0" smtClean="0"/>
              <a:t> </a:t>
            </a:r>
            <a:r>
              <a:rPr lang="sv-SE" dirty="0" err="1" smtClean="0"/>
              <a:t>are</a:t>
            </a:r>
            <a:r>
              <a:rPr lang="sv-SE" dirty="0" smtClean="0"/>
              <a:t> </a:t>
            </a:r>
            <a:r>
              <a:rPr lang="sv-SE" dirty="0" err="1" smtClean="0"/>
              <a:t>natural</a:t>
            </a:r>
            <a:r>
              <a:rPr lang="sv-SE" dirty="0" smtClean="0"/>
              <a:t> </a:t>
            </a:r>
            <a:r>
              <a:rPr lang="sv-SE" dirty="0" err="1" smtClean="0"/>
              <a:t>resources</a:t>
            </a:r>
            <a:r>
              <a:rPr lang="sv-SE" dirty="0" smtClean="0"/>
              <a:t> </a:t>
            </a:r>
            <a:r>
              <a:rPr lang="sv-SE" dirty="0" err="1" smtClean="0"/>
              <a:t>really</a:t>
            </a:r>
            <a:r>
              <a:rPr lang="sv-SE" dirty="0" smtClean="0"/>
              <a:t> </a:t>
            </a:r>
            <a:r>
              <a:rPr lang="sv-SE" dirty="0" err="1" smtClean="0"/>
              <a:t>exogenous</a:t>
            </a:r>
            <a:r>
              <a:rPr lang="sv-SE" dirty="0" smtClean="0"/>
              <a:t> </a:t>
            </a:r>
            <a:r>
              <a:rPr lang="sv-SE" dirty="0" err="1" smtClean="0"/>
              <a:t>to</a:t>
            </a:r>
            <a:r>
              <a:rPr lang="sv-SE" dirty="0" smtClean="0"/>
              <a:t> institutions?</a:t>
            </a:r>
            <a:endParaRPr lang="en-US" dirty="0"/>
          </a:p>
        </p:txBody>
      </p:sp>
    </p:spTree>
    <p:extLst>
      <p:ext uri="{BB962C8B-B14F-4D97-AF65-F5344CB8AC3E}">
        <p14:creationId xmlns:p14="http://schemas.microsoft.com/office/powerpoint/2010/main" val="116749152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smtClean="0"/>
              <a:t>The Dutch </a:t>
            </a:r>
            <a:r>
              <a:rPr lang="sv-SE" dirty="0" err="1" smtClean="0"/>
              <a:t>disease</a:t>
            </a:r>
            <a:endParaRPr lang="en-US" dirty="0"/>
          </a:p>
        </p:txBody>
      </p:sp>
      <p:sp>
        <p:nvSpPr>
          <p:cNvPr id="3" name="Content Placeholder 2"/>
          <p:cNvSpPr>
            <a:spLocks noGrp="1"/>
          </p:cNvSpPr>
          <p:nvPr>
            <p:ph idx="1"/>
          </p:nvPr>
        </p:nvSpPr>
        <p:spPr/>
        <p:txBody>
          <a:bodyPr/>
          <a:lstStyle/>
          <a:p>
            <a:r>
              <a:rPr lang="sv-SE" dirty="0" err="1" smtClean="0"/>
              <a:t>When</a:t>
            </a:r>
            <a:r>
              <a:rPr lang="sv-SE" dirty="0" smtClean="0"/>
              <a:t> </a:t>
            </a:r>
            <a:r>
              <a:rPr lang="sv-SE" dirty="0" err="1" smtClean="0"/>
              <a:t>upward</a:t>
            </a:r>
            <a:r>
              <a:rPr lang="sv-SE" dirty="0" smtClean="0"/>
              <a:t> swings in </a:t>
            </a:r>
            <a:r>
              <a:rPr lang="sv-SE" dirty="0" err="1" smtClean="0"/>
              <a:t>world</a:t>
            </a:r>
            <a:r>
              <a:rPr lang="sv-SE" dirty="0" smtClean="0"/>
              <a:t> </a:t>
            </a:r>
            <a:r>
              <a:rPr lang="sv-SE" dirty="0" err="1" smtClean="0"/>
              <a:t>prices</a:t>
            </a:r>
            <a:r>
              <a:rPr lang="sv-SE" dirty="0" smtClean="0"/>
              <a:t> cause:</a:t>
            </a:r>
          </a:p>
          <a:p>
            <a:endParaRPr lang="sv-SE" dirty="0" smtClean="0"/>
          </a:p>
          <a:p>
            <a:pPr lvl="2">
              <a:lnSpc>
                <a:spcPct val="90000"/>
              </a:lnSpc>
              <a:spcBef>
                <a:spcPct val="0"/>
              </a:spcBef>
              <a:spcAft>
                <a:spcPts val="600"/>
              </a:spcAft>
              <a:buFont typeface="Wingdings" pitchFamily="2" charset="2"/>
              <a:buChar char="Ø"/>
            </a:pPr>
            <a:r>
              <a:rPr lang="sv-SE" dirty="0"/>
              <a:t> </a:t>
            </a:r>
            <a:r>
              <a:rPr lang="sv-SE" dirty="0" smtClean="0"/>
              <a:t>Real </a:t>
            </a:r>
            <a:r>
              <a:rPr lang="sv-SE" dirty="0" err="1" smtClean="0"/>
              <a:t>appreciation</a:t>
            </a:r>
            <a:r>
              <a:rPr lang="sv-SE" dirty="0" smtClean="0"/>
              <a:t> in the </a:t>
            </a:r>
            <a:r>
              <a:rPr lang="sv-SE" dirty="0" err="1" smtClean="0"/>
              <a:t>currency</a:t>
            </a:r>
            <a:r>
              <a:rPr lang="sv-SE" dirty="0" smtClean="0"/>
              <a:t>.</a:t>
            </a:r>
            <a:endParaRPr lang="sv-SE" dirty="0"/>
          </a:p>
          <a:p>
            <a:pPr lvl="2">
              <a:lnSpc>
                <a:spcPct val="90000"/>
              </a:lnSpc>
              <a:spcBef>
                <a:spcPct val="0"/>
              </a:spcBef>
              <a:spcAft>
                <a:spcPts val="600"/>
              </a:spcAft>
              <a:buFont typeface="Wingdings" pitchFamily="2" charset="2"/>
              <a:buChar char="Ø"/>
            </a:pPr>
            <a:endParaRPr lang="sv-SE" dirty="0"/>
          </a:p>
          <a:p>
            <a:pPr lvl="2">
              <a:lnSpc>
                <a:spcPct val="90000"/>
              </a:lnSpc>
              <a:spcBef>
                <a:spcPct val="0"/>
              </a:spcBef>
              <a:spcAft>
                <a:spcPts val="600"/>
              </a:spcAft>
              <a:buFont typeface="Wingdings" pitchFamily="2" charset="2"/>
              <a:buChar char="Ø"/>
            </a:pPr>
            <a:r>
              <a:rPr lang="sv-SE" dirty="0"/>
              <a:t> </a:t>
            </a:r>
            <a:r>
              <a:rPr lang="en-US" dirty="0" smtClean="0"/>
              <a:t>Increased government spending</a:t>
            </a:r>
            <a:r>
              <a:rPr lang="sv-SE" dirty="0" smtClean="0"/>
              <a:t>.</a:t>
            </a:r>
            <a:endParaRPr lang="sv-SE" dirty="0"/>
          </a:p>
          <a:p>
            <a:pPr lvl="2">
              <a:lnSpc>
                <a:spcPct val="90000"/>
              </a:lnSpc>
              <a:spcBef>
                <a:spcPct val="0"/>
              </a:spcBef>
              <a:spcAft>
                <a:spcPts val="600"/>
              </a:spcAft>
              <a:buFont typeface="Wingdings" pitchFamily="2" charset="2"/>
              <a:buChar char="Ø"/>
            </a:pPr>
            <a:endParaRPr lang="sv-SE" dirty="0"/>
          </a:p>
          <a:p>
            <a:pPr lvl="2">
              <a:lnSpc>
                <a:spcPct val="90000"/>
              </a:lnSpc>
              <a:spcBef>
                <a:spcPct val="0"/>
              </a:spcBef>
              <a:spcAft>
                <a:spcPts val="600"/>
              </a:spcAft>
              <a:buFont typeface="Wingdings" pitchFamily="2" charset="2"/>
              <a:buChar char="Ø"/>
            </a:pPr>
            <a:r>
              <a:rPr lang="sv-SE" dirty="0"/>
              <a:t> </a:t>
            </a:r>
            <a:r>
              <a:rPr lang="en-US" dirty="0" smtClean="0"/>
              <a:t>Increased relative price of </a:t>
            </a:r>
            <a:r>
              <a:rPr lang="en-US" dirty="0" err="1" smtClean="0"/>
              <a:t>nontraded</a:t>
            </a:r>
            <a:r>
              <a:rPr lang="en-US" dirty="0" smtClean="0"/>
              <a:t> goods</a:t>
            </a:r>
            <a:r>
              <a:rPr lang="sv-SE" dirty="0" smtClean="0"/>
              <a:t>.</a:t>
            </a:r>
          </a:p>
          <a:p>
            <a:pPr marL="914400" lvl="2" indent="0">
              <a:lnSpc>
                <a:spcPct val="90000"/>
              </a:lnSpc>
              <a:spcBef>
                <a:spcPct val="0"/>
              </a:spcBef>
              <a:spcAft>
                <a:spcPts val="600"/>
              </a:spcAft>
              <a:buNone/>
            </a:pPr>
            <a:endParaRPr lang="sv-SE" dirty="0" smtClean="0"/>
          </a:p>
          <a:p>
            <a:endParaRPr lang="en-US" dirty="0"/>
          </a:p>
        </p:txBody>
      </p:sp>
    </p:spTree>
    <p:extLst>
      <p:ext uri="{BB962C8B-B14F-4D97-AF65-F5344CB8AC3E}">
        <p14:creationId xmlns:p14="http://schemas.microsoft.com/office/powerpoint/2010/main" val="254060207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smtClean="0"/>
              <a:t>Policy solutions</a:t>
            </a:r>
            <a:endParaRPr lang="en-US" dirty="0"/>
          </a:p>
        </p:txBody>
      </p:sp>
      <p:sp>
        <p:nvSpPr>
          <p:cNvPr id="3" name="Content Placeholder 2"/>
          <p:cNvSpPr>
            <a:spLocks noGrp="1"/>
          </p:cNvSpPr>
          <p:nvPr>
            <p:ph idx="1"/>
          </p:nvPr>
        </p:nvSpPr>
        <p:spPr/>
        <p:txBody>
          <a:bodyPr>
            <a:normAutofit lnSpcReduction="10000"/>
          </a:bodyPr>
          <a:lstStyle/>
          <a:p>
            <a:r>
              <a:rPr lang="sv-SE" dirty="0" err="1" smtClean="0"/>
              <a:t>Reduce</a:t>
            </a:r>
            <a:r>
              <a:rPr lang="sv-SE" dirty="0" smtClean="0"/>
              <a:t> the </a:t>
            </a:r>
            <a:r>
              <a:rPr lang="sv-SE" dirty="0" err="1" smtClean="0"/>
              <a:t>impacts</a:t>
            </a:r>
            <a:r>
              <a:rPr lang="sv-SE" dirty="0" smtClean="0"/>
              <a:t> </a:t>
            </a:r>
            <a:r>
              <a:rPr lang="sv-SE" dirty="0" err="1" smtClean="0"/>
              <a:t>of</a:t>
            </a:r>
            <a:r>
              <a:rPr lang="sv-SE" dirty="0" smtClean="0"/>
              <a:t> </a:t>
            </a:r>
            <a:r>
              <a:rPr lang="sv-SE" dirty="0" err="1" smtClean="0"/>
              <a:t>volatility</a:t>
            </a:r>
            <a:r>
              <a:rPr lang="sv-SE" dirty="0" smtClean="0"/>
              <a:t>.</a:t>
            </a:r>
          </a:p>
          <a:p>
            <a:endParaRPr lang="sv-SE" dirty="0" smtClean="0"/>
          </a:p>
          <a:p>
            <a:r>
              <a:rPr lang="sv-SE" dirty="0" err="1" smtClean="0"/>
              <a:t>Spread</a:t>
            </a:r>
            <a:r>
              <a:rPr lang="sv-SE" dirty="0" smtClean="0"/>
              <a:t> risks.</a:t>
            </a:r>
          </a:p>
          <a:p>
            <a:endParaRPr lang="sv-SE" dirty="0" smtClean="0"/>
          </a:p>
          <a:p>
            <a:r>
              <a:rPr lang="sv-SE" dirty="0" err="1" smtClean="0"/>
              <a:t>Fiscal</a:t>
            </a:r>
            <a:r>
              <a:rPr lang="sv-SE" dirty="0" smtClean="0"/>
              <a:t> policy </a:t>
            </a:r>
            <a:r>
              <a:rPr lang="sv-SE" dirty="0" err="1" smtClean="0"/>
              <a:t>to</a:t>
            </a:r>
            <a:r>
              <a:rPr lang="sv-SE" dirty="0" smtClean="0"/>
              <a:t> make </a:t>
            </a:r>
            <a:r>
              <a:rPr lang="sv-SE" dirty="0" err="1" smtClean="0"/>
              <a:t>savings</a:t>
            </a:r>
            <a:r>
              <a:rPr lang="sv-SE" dirty="0" smtClean="0"/>
              <a:t> (as </a:t>
            </a:r>
            <a:r>
              <a:rPr lang="sv-SE" dirty="0" err="1" smtClean="0"/>
              <a:t>opposed</a:t>
            </a:r>
            <a:r>
              <a:rPr lang="sv-SE" dirty="0" smtClean="0"/>
              <a:t> </a:t>
            </a:r>
            <a:r>
              <a:rPr lang="sv-SE" dirty="0" err="1" smtClean="0"/>
              <a:t>to</a:t>
            </a:r>
            <a:r>
              <a:rPr lang="sv-SE" dirty="0" smtClean="0"/>
              <a:t> </a:t>
            </a:r>
            <a:r>
              <a:rPr lang="sv-SE" dirty="0" err="1" smtClean="0"/>
              <a:t>spending</a:t>
            </a:r>
            <a:r>
              <a:rPr lang="sv-SE" dirty="0" smtClean="0"/>
              <a:t>) </a:t>
            </a:r>
            <a:r>
              <a:rPr lang="sv-SE" dirty="0" err="1" smtClean="0"/>
              <a:t>procyclical</a:t>
            </a:r>
            <a:r>
              <a:rPr lang="sv-SE" dirty="0" smtClean="0"/>
              <a:t>.</a:t>
            </a:r>
          </a:p>
          <a:p>
            <a:endParaRPr lang="sv-SE" dirty="0" smtClean="0"/>
          </a:p>
          <a:p>
            <a:r>
              <a:rPr lang="sv-SE" dirty="0" err="1" smtClean="0"/>
              <a:t>Imposition</a:t>
            </a:r>
            <a:r>
              <a:rPr lang="sv-SE" dirty="0" smtClean="0"/>
              <a:t> </a:t>
            </a:r>
            <a:r>
              <a:rPr lang="sv-SE" dirty="0" err="1" smtClean="0"/>
              <a:t>of</a:t>
            </a:r>
            <a:r>
              <a:rPr lang="sv-SE" dirty="0" smtClean="0"/>
              <a:t> external checks and </a:t>
            </a:r>
            <a:r>
              <a:rPr lang="sv-SE" dirty="0" err="1" smtClean="0"/>
              <a:t>balances</a:t>
            </a:r>
            <a:r>
              <a:rPr lang="sv-SE" dirty="0" smtClean="0"/>
              <a:t>. </a:t>
            </a:r>
            <a:endParaRPr lang="en-US" dirty="0"/>
          </a:p>
        </p:txBody>
      </p:sp>
    </p:spTree>
    <p:extLst>
      <p:ext uri="{BB962C8B-B14F-4D97-AF65-F5344CB8AC3E}">
        <p14:creationId xmlns:p14="http://schemas.microsoft.com/office/powerpoint/2010/main" val="148667337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a:t>Mehlum</a:t>
            </a:r>
            <a:r>
              <a:rPr lang="en-US" dirty="0"/>
              <a:t>, </a:t>
            </a:r>
            <a:r>
              <a:rPr lang="en-US" dirty="0" err="1"/>
              <a:t>Moene</a:t>
            </a:r>
            <a:r>
              <a:rPr lang="en-US" dirty="0"/>
              <a:t>, and </a:t>
            </a:r>
            <a:r>
              <a:rPr lang="en-US" dirty="0" err="1"/>
              <a:t>Torvik</a:t>
            </a:r>
            <a:r>
              <a:rPr lang="en-US" dirty="0"/>
              <a:t> </a:t>
            </a:r>
            <a:r>
              <a:rPr lang="en-US" dirty="0" smtClean="0"/>
              <a:t>2006</a:t>
            </a:r>
            <a:endParaRPr lang="en-US" dirty="0"/>
          </a:p>
        </p:txBody>
      </p:sp>
      <p:sp>
        <p:nvSpPr>
          <p:cNvPr id="3" name="Content Placeholder 2"/>
          <p:cNvSpPr>
            <a:spLocks noGrp="1"/>
          </p:cNvSpPr>
          <p:nvPr>
            <p:ph idx="1"/>
          </p:nvPr>
        </p:nvSpPr>
        <p:spPr/>
        <p:txBody>
          <a:bodyPr>
            <a:normAutofit lnSpcReduction="10000"/>
          </a:bodyPr>
          <a:lstStyle/>
          <a:p>
            <a:r>
              <a:rPr lang="en-US" dirty="0"/>
              <a:t>The basic argument </a:t>
            </a:r>
            <a:r>
              <a:rPr lang="en-US" dirty="0" smtClean="0"/>
              <a:t>is </a:t>
            </a:r>
            <a:r>
              <a:rPr lang="en-US" dirty="0"/>
              <a:t>that institutional differences determines whether </a:t>
            </a:r>
            <a:r>
              <a:rPr lang="en-US" dirty="0" smtClean="0"/>
              <a:t>natural resource </a:t>
            </a:r>
            <a:r>
              <a:rPr lang="en-US" dirty="0"/>
              <a:t>abundance is a blessing or a </a:t>
            </a:r>
            <a:r>
              <a:rPr lang="en-US" dirty="0" smtClean="0"/>
              <a:t>curse.</a:t>
            </a:r>
          </a:p>
          <a:p>
            <a:r>
              <a:rPr lang="en-US" dirty="0"/>
              <a:t>“Imagine that a valuable natural resource is suddenly discovered both in Afghanistan and Switzerland. What would the economic consequences in each of the two countries be? Would the new wealth turn out to be a curse or a blessing?”</a:t>
            </a:r>
          </a:p>
          <a:p>
            <a:pPr marL="0" indent="0">
              <a:buNone/>
            </a:pPr>
            <a:endParaRPr lang="en-US" dirty="0" smtClean="0"/>
          </a:p>
          <a:p>
            <a:pPr algn="just"/>
            <a:endParaRPr lang="en-US" dirty="0"/>
          </a:p>
          <a:p>
            <a:endParaRPr lang="en-US" dirty="0"/>
          </a:p>
        </p:txBody>
      </p:sp>
    </p:spTree>
    <p:extLst>
      <p:ext uri="{BB962C8B-B14F-4D97-AF65-F5344CB8AC3E}">
        <p14:creationId xmlns:p14="http://schemas.microsoft.com/office/powerpoint/2010/main" val="340797168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363272" cy="1858218"/>
          </a:xfrm>
        </p:spPr>
        <p:txBody>
          <a:bodyPr>
            <a:normAutofit fontScale="90000"/>
          </a:bodyPr>
          <a:lstStyle/>
          <a:p>
            <a:r>
              <a:rPr lang="en-US" dirty="0"/>
              <a:t>Three perspectives on the </a:t>
            </a:r>
            <a:r>
              <a:rPr lang="en-US" dirty="0" smtClean="0"/>
              <a:t>role of institutions in the link between growth and </a:t>
            </a:r>
            <a:r>
              <a:rPr lang="en-US" dirty="0"/>
              <a:t>natural resources</a:t>
            </a:r>
          </a:p>
        </p:txBody>
      </p:sp>
      <p:sp>
        <p:nvSpPr>
          <p:cNvPr id="3" name="Content Placeholder 2"/>
          <p:cNvSpPr>
            <a:spLocks noGrp="1"/>
          </p:cNvSpPr>
          <p:nvPr>
            <p:ph idx="1"/>
          </p:nvPr>
        </p:nvSpPr>
        <p:spPr>
          <a:xfrm>
            <a:off x="457200" y="2348880"/>
            <a:ext cx="8363272" cy="3777283"/>
          </a:xfrm>
        </p:spPr>
        <p:txBody>
          <a:bodyPr>
            <a:normAutofit lnSpcReduction="10000"/>
          </a:bodyPr>
          <a:lstStyle/>
          <a:p>
            <a:r>
              <a:rPr lang="sv-SE" dirty="0" smtClean="0"/>
              <a:t>Resources harm institutions, and </a:t>
            </a:r>
            <a:r>
              <a:rPr lang="sv-SE" dirty="0" err="1" smtClean="0"/>
              <a:t>therefore</a:t>
            </a:r>
            <a:r>
              <a:rPr lang="sv-SE" dirty="0" smtClean="0"/>
              <a:t> </a:t>
            </a:r>
            <a:r>
              <a:rPr lang="sv-SE" dirty="0" err="1" smtClean="0"/>
              <a:t>growth</a:t>
            </a:r>
            <a:r>
              <a:rPr lang="sv-SE" dirty="0" smtClean="0"/>
              <a:t>.</a:t>
            </a:r>
          </a:p>
          <a:p>
            <a:endParaRPr lang="sv-SE" dirty="0" smtClean="0"/>
          </a:p>
          <a:p>
            <a:r>
              <a:rPr lang="sv-SE" dirty="0" err="1" smtClean="0"/>
              <a:t>There</a:t>
            </a:r>
            <a:r>
              <a:rPr lang="sv-SE" dirty="0" smtClean="0"/>
              <a:t> is no </a:t>
            </a:r>
            <a:r>
              <a:rPr lang="sv-SE" dirty="0" err="1" smtClean="0"/>
              <a:t>link</a:t>
            </a:r>
            <a:r>
              <a:rPr lang="sv-SE" dirty="0" smtClean="0"/>
              <a:t>, </a:t>
            </a:r>
            <a:r>
              <a:rPr lang="sv-SE" dirty="0" err="1" smtClean="0"/>
              <a:t>resources</a:t>
            </a:r>
            <a:r>
              <a:rPr lang="sv-SE" dirty="0" smtClean="0"/>
              <a:t> </a:t>
            </a:r>
            <a:r>
              <a:rPr lang="sv-SE" dirty="0" err="1" smtClean="0"/>
              <a:t>are</a:t>
            </a:r>
            <a:r>
              <a:rPr lang="sv-SE" dirty="0" smtClean="0"/>
              <a:t> bad for </a:t>
            </a:r>
            <a:r>
              <a:rPr lang="sv-SE" dirty="0" err="1" smtClean="0"/>
              <a:t>growth</a:t>
            </a:r>
            <a:r>
              <a:rPr lang="sv-SE" dirty="0" smtClean="0"/>
              <a:t> </a:t>
            </a:r>
            <a:r>
              <a:rPr lang="sv-SE" i="1" dirty="0" smtClean="0"/>
              <a:t>via the </a:t>
            </a:r>
            <a:r>
              <a:rPr lang="sv-SE" i="1" dirty="0"/>
              <a:t>D</a:t>
            </a:r>
            <a:r>
              <a:rPr lang="sv-SE" i="1" dirty="0" smtClean="0"/>
              <a:t>utch </a:t>
            </a:r>
            <a:r>
              <a:rPr lang="sv-SE" i="1" dirty="0" err="1" smtClean="0"/>
              <a:t>disease</a:t>
            </a:r>
            <a:r>
              <a:rPr lang="sv-SE" dirty="0" smtClean="0"/>
              <a:t>.</a:t>
            </a:r>
          </a:p>
          <a:p>
            <a:endParaRPr lang="sv-SE" dirty="0" smtClean="0"/>
          </a:p>
          <a:p>
            <a:r>
              <a:rPr lang="sv-SE" dirty="0" smtClean="0"/>
              <a:t>Resources </a:t>
            </a:r>
            <a:r>
              <a:rPr lang="sv-SE" dirty="0" err="1" smtClean="0"/>
              <a:t>interact</a:t>
            </a:r>
            <a:r>
              <a:rPr lang="sv-SE" dirty="0" smtClean="0"/>
              <a:t> </a:t>
            </a:r>
            <a:r>
              <a:rPr lang="sv-SE" dirty="0" err="1" smtClean="0"/>
              <a:t>with</a:t>
            </a:r>
            <a:r>
              <a:rPr lang="sv-SE" dirty="0" smtClean="0"/>
              <a:t> institutions.</a:t>
            </a:r>
            <a:endParaRPr lang="en-US" dirty="0"/>
          </a:p>
        </p:txBody>
      </p:sp>
    </p:spTree>
    <p:extLst>
      <p:ext uri="{BB962C8B-B14F-4D97-AF65-F5344CB8AC3E}">
        <p14:creationId xmlns:p14="http://schemas.microsoft.com/office/powerpoint/2010/main" val="388053091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err="1" smtClean="0"/>
              <a:t>Theory</a:t>
            </a:r>
            <a:endParaRPr lang="en-US" dirty="0"/>
          </a:p>
        </p:txBody>
      </p:sp>
      <p:sp>
        <p:nvSpPr>
          <p:cNvPr id="3" name="Content Placeholder 2"/>
          <p:cNvSpPr>
            <a:spLocks noGrp="1"/>
          </p:cNvSpPr>
          <p:nvPr>
            <p:ph idx="1"/>
          </p:nvPr>
        </p:nvSpPr>
        <p:spPr/>
        <p:txBody>
          <a:bodyPr>
            <a:normAutofit/>
          </a:bodyPr>
          <a:lstStyle/>
          <a:p>
            <a:r>
              <a:rPr lang="sv-SE" dirty="0" err="1" smtClean="0"/>
              <a:t>Two</a:t>
            </a:r>
            <a:r>
              <a:rPr lang="sv-SE" dirty="0" smtClean="0"/>
              <a:t> </a:t>
            </a:r>
            <a:r>
              <a:rPr lang="sv-SE" dirty="0" err="1" smtClean="0"/>
              <a:t>types</a:t>
            </a:r>
            <a:r>
              <a:rPr lang="sv-SE" dirty="0" smtClean="0"/>
              <a:t> </a:t>
            </a:r>
            <a:r>
              <a:rPr lang="sv-SE" dirty="0" err="1" smtClean="0"/>
              <a:t>of</a:t>
            </a:r>
            <a:r>
              <a:rPr lang="sv-SE" dirty="0" smtClean="0"/>
              <a:t> institutions:</a:t>
            </a:r>
            <a:endParaRPr lang="sv-SE" dirty="0"/>
          </a:p>
          <a:p>
            <a:pPr lvl="2">
              <a:lnSpc>
                <a:spcPct val="90000"/>
              </a:lnSpc>
              <a:spcBef>
                <a:spcPct val="0"/>
              </a:spcBef>
              <a:spcAft>
                <a:spcPts val="600"/>
              </a:spcAft>
              <a:buFont typeface="Wingdings" pitchFamily="2" charset="2"/>
              <a:buChar char="Ø"/>
            </a:pPr>
            <a:r>
              <a:rPr lang="sv-SE" dirty="0" smtClean="0"/>
              <a:t> </a:t>
            </a:r>
            <a:r>
              <a:rPr lang="sv-SE" dirty="0" err="1" smtClean="0"/>
              <a:t>Grabber</a:t>
            </a:r>
            <a:r>
              <a:rPr lang="sv-SE" dirty="0" smtClean="0"/>
              <a:t> </a:t>
            </a:r>
            <a:r>
              <a:rPr lang="sv-SE" dirty="0" err="1" smtClean="0"/>
              <a:t>friendly</a:t>
            </a:r>
            <a:r>
              <a:rPr lang="sv-SE" dirty="0" smtClean="0"/>
              <a:t>: Rent-</a:t>
            </a:r>
            <a:r>
              <a:rPr lang="sv-SE" dirty="0" err="1" smtClean="0"/>
              <a:t>seeking</a:t>
            </a:r>
            <a:r>
              <a:rPr lang="sv-SE" dirty="0" smtClean="0"/>
              <a:t> and </a:t>
            </a:r>
            <a:r>
              <a:rPr lang="sv-SE" dirty="0" err="1" smtClean="0"/>
              <a:t>production</a:t>
            </a:r>
            <a:r>
              <a:rPr lang="sv-SE" dirty="0" smtClean="0"/>
              <a:t> </a:t>
            </a:r>
            <a:r>
              <a:rPr lang="sv-SE" dirty="0" err="1" smtClean="0"/>
              <a:t>are</a:t>
            </a:r>
            <a:r>
              <a:rPr lang="sv-SE" dirty="0" smtClean="0"/>
              <a:t> </a:t>
            </a:r>
            <a:r>
              <a:rPr lang="sv-SE" dirty="0" err="1" smtClean="0"/>
              <a:t>substitutes</a:t>
            </a:r>
            <a:r>
              <a:rPr lang="sv-SE" dirty="0" smtClean="0"/>
              <a:t>.</a:t>
            </a:r>
            <a:endParaRPr lang="sv-SE" dirty="0"/>
          </a:p>
          <a:p>
            <a:pPr lvl="2">
              <a:lnSpc>
                <a:spcPct val="90000"/>
              </a:lnSpc>
              <a:spcBef>
                <a:spcPct val="0"/>
              </a:spcBef>
              <a:spcAft>
                <a:spcPts val="600"/>
              </a:spcAft>
              <a:buFont typeface="Wingdings" pitchFamily="2" charset="2"/>
              <a:buChar char="Ø"/>
            </a:pPr>
            <a:endParaRPr lang="sv-SE" dirty="0"/>
          </a:p>
          <a:p>
            <a:pPr lvl="2">
              <a:lnSpc>
                <a:spcPct val="90000"/>
              </a:lnSpc>
              <a:spcBef>
                <a:spcPct val="0"/>
              </a:spcBef>
              <a:spcAft>
                <a:spcPts val="600"/>
              </a:spcAft>
              <a:buFont typeface="Wingdings" pitchFamily="2" charset="2"/>
              <a:buChar char="Ø"/>
            </a:pPr>
            <a:r>
              <a:rPr lang="sv-SE" dirty="0" smtClean="0"/>
              <a:t> </a:t>
            </a:r>
            <a:r>
              <a:rPr lang="sv-SE" dirty="0" err="1" smtClean="0"/>
              <a:t>Producer</a:t>
            </a:r>
            <a:r>
              <a:rPr lang="sv-SE" dirty="0" smtClean="0"/>
              <a:t> </a:t>
            </a:r>
            <a:r>
              <a:rPr lang="sv-SE" dirty="0" err="1" smtClean="0"/>
              <a:t>friendly</a:t>
            </a:r>
            <a:r>
              <a:rPr lang="sv-SE" dirty="0" smtClean="0"/>
              <a:t>: </a:t>
            </a:r>
            <a:r>
              <a:rPr lang="sv-SE" dirty="0"/>
              <a:t>Rent-</a:t>
            </a:r>
            <a:r>
              <a:rPr lang="sv-SE" dirty="0" err="1"/>
              <a:t>seeking</a:t>
            </a:r>
            <a:r>
              <a:rPr lang="sv-SE" dirty="0"/>
              <a:t> and </a:t>
            </a:r>
            <a:r>
              <a:rPr lang="sv-SE" dirty="0" err="1"/>
              <a:t>production</a:t>
            </a:r>
            <a:r>
              <a:rPr lang="sv-SE" dirty="0"/>
              <a:t> </a:t>
            </a:r>
            <a:r>
              <a:rPr lang="sv-SE" dirty="0" err="1" smtClean="0"/>
              <a:t>are</a:t>
            </a:r>
            <a:r>
              <a:rPr lang="sv-SE" dirty="0" smtClean="0"/>
              <a:t> </a:t>
            </a:r>
            <a:r>
              <a:rPr lang="sv-SE" dirty="0" err="1" smtClean="0"/>
              <a:t>complements</a:t>
            </a:r>
            <a:r>
              <a:rPr lang="sv-SE" dirty="0" smtClean="0"/>
              <a:t>.</a:t>
            </a:r>
            <a:endParaRPr lang="sv-SE" dirty="0"/>
          </a:p>
          <a:p>
            <a:r>
              <a:rPr lang="en-US" dirty="0" smtClean="0"/>
              <a:t>Rent-seeking: attempts </a:t>
            </a:r>
            <a:r>
              <a:rPr lang="en-US" dirty="0"/>
              <a:t>to obtain economic </a:t>
            </a:r>
            <a:r>
              <a:rPr lang="en-US" dirty="0" smtClean="0"/>
              <a:t>rents </a:t>
            </a:r>
            <a:r>
              <a:rPr lang="en-US" dirty="0"/>
              <a:t>by manipulating </a:t>
            </a:r>
            <a:r>
              <a:rPr lang="en-US" dirty="0" smtClean="0"/>
              <a:t>environment </a:t>
            </a:r>
            <a:r>
              <a:rPr lang="en-US" dirty="0"/>
              <a:t>in which economic activities occur, rather than by creating new wealth. </a:t>
            </a:r>
          </a:p>
        </p:txBody>
      </p:sp>
    </p:spTree>
    <p:extLst>
      <p:ext uri="{BB962C8B-B14F-4D97-AF65-F5344CB8AC3E}">
        <p14:creationId xmlns:p14="http://schemas.microsoft.com/office/powerpoint/2010/main" val="53842159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err="1" smtClean="0"/>
              <a:t>Assumptions</a:t>
            </a:r>
            <a:r>
              <a:rPr lang="sv-SE" dirty="0" smtClean="0"/>
              <a:t> </a:t>
            </a:r>
            <a:r>
              <a:rPr lang="sv-SE" dirty="0" err="1" smtClean="0"/>
              <a:t>behind</a:t>
            </a:r>
            <a:r>
              <a:rPr lang="sv-SE" dirty="0" smtClean="0"/>
              <a:t> the </a:t>
            </a:r>
            <a:r>
              <a:rPr lang="sv-SE" dirty="0" err="1" smtClean="0"/>
              <a:t>model</a:t>
            </a:r>
            <a:endParaRPr lang="en-US" dirty="0"/>
          </a:p>
        </p:txBody>
      </p:sp>
      <p:sp>
        <p:nvSpPr>
          <p:cNvPr id="3" name="Content Placeholder 2"/>
          <p:cNvSpPr>
            <a:spLocks noGrp="1"/>
          </p:cNvSpPr>
          <p:nvPr>
            <p:ph idx="1"/>
          </p:nvPr>
        </p:nvSpPr>
        <p:spPr/>
        <p:txBody>
          <a:bodyPr>
            <a:normAutofit fontScale="92500" lnSpcReduction="20000"/>
          </a:bodyPr>
          <a:lstStyle/>
          <a:p>
            <a:r>
              <a:rPr lang="en-US" dirty="0"/>
              <a:t>P</a:t>
            </a:r>
            <a:r>
              <a:rPr lang="en-US" dirty="0" smtClean="0"/>
              <a:t>roducers </a:t>
            </a:r>
            <a:r>
              <a:rPr lang="en-US" dirty="0"/>
              <a:t>and rent-grabbers stem from the same limited pool of entrepreneurs; </a:t>
            </a:r>
          </a:p>
          <a:p>
            <a:r>
              <a:rPr lang="en-US" dirty="0"/>
              <a:t>T</a:t>
            </a:r>
            <a:r>
              <a:rPr lang="en-US" dirty="0" smtClean="0"/>
              <a:t>he </a:t>
            </a:r>
            <a:r>
              <a:rPr lang="en-US" dirty="0"/>
              <a:t>entrepreneurs allocate themselves between production and grabbing until the </a:t>
            </a:r>
            <a:r>
              <a:rPr lang="en-US" dirty="0" smtClean="0"/>
              <a:t>return in </a:t>
            </a:r>
            <a:r>
              <a:rPr lang="en-US" dirty="0"/>
              <a:t>both alternatives are equal; </a:t>
            </a:r>
          </a:p>
          <a:p>
            <a:r>
              <a:rPr lang="en-US" dirty="0"/>
              <a:t>G</a:t>
            </a:r>
            <a:r>
              <a:rPr lang="en-US" dirty="0" smtClean="0"/>
              <a:t>rabbers </a:t>
            </a:r>
            <a:r>
              <a:rPr lang="en-US" dirty="0"/>
              <a:t>fight for natural resource rents and feed on the producers, implying that the return to grabbers depends negatively on their number; </a:t>
            </a:r>
          </a:p>
          <a:p>
            <a:r>
              <a:rPr lang="en-US" dirty="0"/>
              <a:t>I</a:t>
            </a:r>
            <a:r>
              <a:rPr lang="en-US" dirty="0" smtClean="0"/>
              <a:t>n </a:t>
            </a:r>
            <a:r>
              <a:rPr lang="en-US" dirty="0"/>
              <a:t>production there are joint economies implying that the return to producers depends positively on their number.</a:t>
            </a:r>
          </a:p>
        </p:txBody>
      </p:sp>
    </p:spTree>
    <p:extLst>
      <p:ext uri="{BB962C8B-B14F-4D97-AF65-F5344CB8AC3E}">
        <p14:creationId xmlns:p14="http://schemas.microsoft.com/office/powerpoint/2010/main" val="160811251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7294" y="1052736"/>
            <a:ext cx="5971050" cy="48525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9274171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7704" y="980728"/>
            <a:ext cx="5859856" cy="51440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8746630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7704" y="908720"/>
            <a:ext cx="5775736" cy="5104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9079428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908720"/>
            <a:ext cx="6131175" cy="4703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7030095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err="1" smtClean="0"/>
              <a:t>Findings</a:t>
            </a:r>
            <a:endParaRPr lang="en-US" dirty="0"/>
          </a:p>
        </p:txBody>
      </p:sp>
      <p:sp>
        <p:nvSpPr>
          <p:cNvPr id="3" name="Content Placeholder 2"/>
          <p:cNvSpPr>
            <a:spLocks noGrp="1"/>
          </p:cNvSpPr>
          <p:nvPr>
            <p:ph idx="1"/>
          </p:nvPr>
        </p:nvSpPr>
        <p:spPr/>
        <p:txBody>
          <a:bodyPr/>
          <a:lstStyle/>
          <a:p>
            <a:r>
              <a:rPr lang="sv-SE" dirty="0" err="1" smtClean="0"/>
              <a:t>Their</a:t>
            </a:r>
            <a:r>
              <a:rPr lang="sv-SE" dirty="0" smtClean="0"/>
              <a:t> </a:t>
            </a:r>
            <a:r>
              <a:rPr lang="sv-SE" dirty="0" err="1" smtClean="0"/>
              <a:t>key</a:t>
            </a:r>
            <a:r>
              <a:rPr lang="sv-SE" dirty="0" smtClean="0"/>
              <a:t> </a:t>
            </a:r>
            <a:r>
              <a:rPr lang="sv-SE" dirty="0" err="1" smtClean="0"/>
              <a:t>empirical</a:t>
            </a:r>
            <a:r>
              <a:rPr lang="sv-SE" dirty="0" smtClean="0"/>
              <a:t> </a:t>
            </a:r>
            <a:r>
              <a:rPr lang="sv-SE" dirty="0" err="1" smtClean="0"/>
              <a:t>result</a:t>
            </a:r>
            <a:r>
              <a:rPr lang="sv-SE" dirty="0" smtClean="0"/>
              <a:t> is </a:t>
            </a:r>
            <a:r>
              <a:rPr lang="sv-SE" dirty="0" err="1" smtClean="0"/>
              <a:t>that</a:t>
            </a:r>
            <a:r>
              <a:rPr lang="sv-SE" dirty="0" smtClean="0"/>
              <a:t> the </a:t>
            </a:r>
            <a:r>
              <a:rPr lang="sv-SE" dirty="0" err="1" smtClean="0"/>
              <a:t>resource</a:t>
            </a:r>
            <a:r>
              <a:rPr lang="sv-SE" dirty="0" smtClean="0"/>
              <a:t> </a:t>
            </a:r>
            <a:r>
              <a:rPr lang="sv-SE" dirty="0" err="1" smtClean="0"/>
              <a:t>curse</a:t>
            </a:r>
            <a:r>
              <a:rPr lang="sv-SE" dirty="0" smtClean="0"/>
              <a:t> is </a:t>
            </a:r>
            <a:r>
              <a:rPr lang="sv-SE" dirty="0" err="1" smtClean="0"/>
              <a:t>weaker</a:t>
            </a:r>
            <a:r>
              <a:rPr lang="sv-SE" dirty="0" smtClean="0"/>
              <a:t> the </a:t>
            </a:r>
            <a:r>
              <a:rPr lang="sv-SE" dirty="0" err="1" smtClean="0"/>
              <a:t>higher</a:t>
            </a:r>
            <a:r>
              <a:rPr lang="sv-SE" dirty="0" smtClean="0"/>
              <a:t> the </a:t>
            </a:r>
            <a:r>
              <a:rPr lang="sv-SE" dirty="0" err="1" smtClean="0"/>
              <a:t>institutional</a:t>
            </a:r>
            <a:r>
              <a:rPr lang="sv-SE" dirty="0" smtClean="0"/>
              <a:t> </a:t>
            </a:r>
            <a:r>
              <a:rPr lang="sv-SE" dirty="0" err="1" smtClean="0"/>
              <a:t>quality</a:t>
            </a:r>
            <a:r>
              <a:rPr lang="sv-SE" dirty="0" smtClean="0"/>
              <a:t>:</a:t>
            </a:r>
          </a:p>
          <a:p>
            <a:endParaRPr lang="en-US"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3610880"/>
            <a:ext cx="7536050" cy="864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4517803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1454</TotalTime>
  <Words>828</Words>
  <Application>Microsoft Office PowerPoint</Application>
  <PresentationFormat>On-screen Show (4:3)</PresentationFormat>
  <Paragraphs>135</Paragraphs>
  <Slides>28</Slides>
  <Notes>2</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Development Economics  ECON 4915  Lecture 6 </vt:lpstr>
      <vt:lpstr>Outline</vt:lpstr>
      <vt:lpstr>Updated lecture plan etc.</vt:lpstr>
      <vt:lpstr>Recap of empirical methods.</vt:lpstr>
      <vt:lpstr>Some important concepts.</vt:lpstr>
      <vt:lpstr>Typical exam question</vt:lpstr>
      <vt:lpstr>Typical exam question</vt:lpstr>
      <vt:lpstr>Natural resources</vt:lpstr>
      <vt:lpstr>Frankel (2010)</vt:lpstr>
      <vt:lpstr>Exports of primary products and growth</vt:lpstr>
      <vt:lpstr>Some econometric issues</vt:lpstr>
      <vt:lpstr>Six aspects of commodity wealth</vt:lpstr>
      <vt:lpstr>Long-term price trends in commodity markets</vt:lpstr>
      <vt:lpstr>Volatility</vt:lpstr>
      <vt:lpstr>Crowding out of manufacturing</vt:lpstr>
      <vt:lpstr>Resources and (civil) war</vt:lpstr>
      <vt:lpstr>The effect of resources on institutions</vt:lpstr>
      <vt:lpstr>The Dutch disease</vt:lpstr>
      <vt:lpstr>Policy solutions</vt:lpstr>
      <vt:lpstr>Mehlum, Moene, and Torvik 2006</vt:lpstr>
      <vt:lpstr>Three perspectives on the role of institutions in the link between growth and natural resources</vt:lpstr>
      <vt:lpstr>Theory</vt:lpstr>
      <vt:lpstr>Assumptions behind the model</vt:lpstr>
      <vt:lpstr>PowerPoint Presentation</vt:lpstr>
      <vt:lpstr>PowerPoint Presentation</vt:lpstr>
      <vt:lpstr>PowerPoint Presentation</vt:lpstr>
      <vt:lpstr>PowerPoint Presentation</vt:lpstr>
      <vt:lpstr>Findings</vt:lpstr>
    </vt:vector>
  </TitlesOfParts>
  <Company>Universitetet i Oslo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Development Economics  ECON 4915  Lecture 6 </dc:title>
  <dc:creator>Andreas Kotsadam</dc:creator>
  <cp:lastModifiedBy>Andreas Kotsadam</cp:lastModifiedBy>
  <cp:revision>44</cp:revision>
  <dcterms:created xsi:type="dcterms:W3CDTF">2012-02-16T14:42:22Z</dcterms:created>
  <dcterms:modified xsi:type="dcterms:W3CDTF">2012-03-01T08:11:37Z</dcterms:modified>
</cp:coreProperties>
</file>